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1421" r:id="rId3"/>
    <p:sldId id="2747" r:id="rId5"/>
    <p:sldId id="2763" r:id="rId6"/>
    <p:sldId id="2748" r:id="rId7"/>
    <p:sldId id="2743" r:id="rId8"/>
    <p:sldId id="2744" r:id="rId9"/>
    <p:sldId id="2745" r:id="rId10"/>
    <p:sldId id="2750" r:id="rId11"/>
  </p:sldIdLst>
  <p:sldSz cx="12192000" cy="6858000"/>
  <p:notesSz cx="6668770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4ABF"/>
    <a:srgbClr val="558ED5"/>
    <a:srgbClr val="4F81BD"/>
    <a:srgbClr val="F2F2F2"/>
    <a:srgbClr val="E53917"/>
    <a:srgbClr val="E53A18"/>
    <a:srgbClr val="C1C1C1"/>
    <a:srgbClr val="FFFF99"/>
    <a:srgbClr val="FFC0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304" autoAdjust="0"/>
  </p:normalViewPr>
  <p:slideViewPr>
    <p:cSldViewPr>
      <p:cViewPr varScale="1">
        <p:scale>
          <a:sx n="86" d="100"/>
          <a:sy n="86" d="100"/>
        </p:scale>
        <p:origin x="514" y="62"/>
      </p:cViewPr>
      <p:guideLst>
        <p:guide orient="horz" pos="4320"/>
        <p:guide orient="horz" pos="2129"/>
        <p:guide pos="7531"/>
        <p:guide pos="1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58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570D-1869-4CAA-A62D-184B9DD75E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7A68-0EF0-42F2-BEA1-9258B82230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75600-B1DD-4289-865C-C084DF1C57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07FD-F00C-491F-8D78-8A78AC333E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85750" y="809625"/>
            <a:ext cx="7181850" cy="404018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01008513-1F04-4D29-B8E4-153D505E9E88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765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6821F-9624-4589-A48D-D271A27E66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765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6821F-9624-4589-A48D-D271A27E66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765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6821F-9624-4589-A48D-D271A27E66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765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6821F-9624-4589-A48D-D271A27E66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950"/>
            <a:ext cx="8867775" cy="4591050"/>
          </a:xfrm>
          <a:prstGeom prst="rect">
            <a:avLst/>
          </a:prstGeom>
        </p:spPr>
      </p:pic>
      <p:sp>
        <p:nvSpPr>
          <p:cNvPr id="23" name="文本占位符 22"/>
          <p:cNvSpPr>
            <a:spLocks noGrp="1"/>
          </p:cNvSpPr>
          <p:nvPr>
            <p:ph type="body" sz="quarter" idx="10"/>
          </p:nvPr>
        </p:nvSpPr>
        <p:spPr>
          <a:xfrm>
            <a:off x="1223874" y="2756212"/>
            <a:ext cx="9744253" cy="1248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>
          <a:xfrm>
            <a:off x="3023787" y="4005043"/>
            <a:ext cx="6144427" cy="4810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" y="120636"/>
            <a:ext cx="2524125" cy="942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79" y="286775"/>
            <a:ext cx="889770" cy="5449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038"/>
            <a:ext cx="12192000" cy="5509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61"/>
            <a:ext cx="12192000" cy="326495"/>
          </a:xfrm>
          <a:prstGeom prst="rect">
            <a:avLst/>
          </a:prstGeom>
        </p:spPr>
      </p:pic>
      <p:sp>
        <p:nvSpPr>
          <p:cNvPr id="9" name="灯片编号占位符 1"/>
          <p:cNvSpPr txBox="1"/>
          <p:nvPr userDrawn="1"/>
        </p:nvSpPr>
        <p:spPr>
          <a:xfrm>
            <a:off x="11798122" y="6441615"/>
            <a:ext cx="787757" cy="33701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DDBE9D-0EAE-4BF9-9976-992BCF72F40A}" type="slidenum">
              <a:rPr lang="zh-CN" altLang="en-US" sz="1600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52" y="264920"/>
            <a:ext cx="635444" cy="38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038"/>
            <a:ext cx="12192000" cy="5509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61"/>
            <a:ext cx="12192000" cy="326495"/>
          </a:xfrm>
          <a:prstGeom prst="rect">
            <a:avLst/>
          </a:prstGeom>
        </p:spPr>
      </p:pic>
      <p:sp>
        <p:nvSpPr>
          <p:cNvPr id="9" name="灯片编号占位符 1"/>
          <p:cNvSpPr txBox="1"/>
          <p:nvPr userDrawn="1"/>
        </p:nvSpPr>
        <p:spPr>
          <a:xfrm>
            <a:off x="11798122" y="6441615"/>
            <a:ext cx="787757" cy="33701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DDBE9D-0EAE-4BF9-9976-992BCF72F40A}" type="slidenum">
              <a:rPr lang="zh-CN" altLang="en-US" sz="1600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/>
            <a:r>
              <a:rPr lang="zh-CN" altLang="en-US" dirty="0"/>
              <a:t>第一级</a:t>
            </a:r>
            <a:endParaRPr lang="en-US" altLang="zh-CN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3"/>
          <p:cNvSpPr>
            <a:spLocks noGrp="1"/>
          </p:cNvSpPr>
          <p:nvPr>
            <p:ph sz="quarter" idx="11" hasCustomPrompt="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/>
            <a:r>
              <a:rPr lang="zh-CN" altLang="en-US" dirty="0"/>
              <a:t>第一级</a:t>
            </a:r>
            <a:endParaRPr lang="en-US" altLang="zh-CN" dirty="0"/>
          </a:p>
        </p:txBody>
      </p:sp>
      <p:sp>
        <p:nvSpPr>
          <p:cNvPr id="17" name="内容占位符 3"/>
          <p:cNvSpPr>
            <a:spLocks noGrp="1"/>
          </p:cNvSpPr>
          <p:nvPr>
            <p:ph sz="quarter" idx="12" hasCustomPrompt="1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/>
            <a:r>
              <a:rPr lang="zh-CN" altLang="en-US" dirty="0"/>
              <a:t>第一级</a:t>
            </a:r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52" y="264920"/>
            <a:ext cx="635444" cy="3891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marL="1219200" indent="-1219200" algn="ctr" rtl="0" eaLnBrk="0" fontAlgn="base" hangingPunct="0">
        <a:spcBef>
          <a:spcPct val="0"/>
        </a:spcBef>
        <a:spcAft>
          <a:spcPct val="0"/>
        </a:spcAft>
        <a:defRPr kumimoji="1" sz="5865" kern="1200">
          <a:solidFill>
            <a:schemeClr val="tx1"/>
          </a:solidFill>
          <a:latin typeface="+mj-lt"/>
          <a:ea typeface="+mj-ea"/>
          <a:cs typeface="微软雅黑" panose="020B0503020204020204" charset="-122"/>
          <a:sym typeface="Calibri" panose="020F0502020204030204" pitchFamily="34" charset="0"/>
        </a:defRPr>
      </a:lvl1pPr>
      <a:lvl2pPr marL="1219200" indent="-1219200"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Calibri" panose="020F0502020204030204" pitchFamily="34" charset="0"/>
        </a:defRPr>
      </a:lvl2pPr>
      <a:lvl3pPr marL="1219200" indent="-1219200"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Calibri" panose="020F0502020204030204" pitchFamily="34" charset="0"/>
        </a:defRPr>
      </a:lvl3pPr>
      <a:lvl4pPr marL="1219200" indent="-1219200"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Calibri" panose="020F0502020204030204" pitchFamily="34" charset="0"/>
        </a:defRPr>
      </a:lvl4pPr>
      <a:lvl5pPr marL="1219200" indent="-1219200" algn="ctr" rtl="0" eaLnBrk="0" fontAlgn="base" hangingPunct="0">
        <a:spcBef>
          <a:spcPct val="0"/>
        </a:spcBef>
        <a:spcAft>
          <a:spcPct val="0"/>
        </a:spcAft>
        <a:defRPr kumimoji="1"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Calibri" panose="020F0502020204030204" pitchFamily="34" charset="0"/>
        </a:defRPr>
      </a:lvl5pPr>
      <a:lvl6pPr marL="18288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sym typeface="Calibri" panose="020F0502020204030204" pitchFamily="34" charset="0"/>
        </a:defRPr>
      </a:lvl6pPr>
      <a:lvl7pPr marL="24384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sym typeface="Calibri" panose="020F0502020204030204" pitchFamily="34" charset="0"/>
        </a:defRPr>
      </a:lvl7pPr>
      <a:lvl8pPr marL="30480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sym typeface="Calibri" panose="020F0502020204030204" pitchFamily="34" charset="0"/>
        </a:defRPr>
      </a:lvl8pPr>
      <a:lvl9pPr marL="3657600" indent="-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微软雅黑" panose="020B0503020204020204" charset="-122"/>
          <a:ea typeface="微软雅黑" panose="020B0503020204020204" charset="-122"/>
          <a:sym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265" kern="1200">
          <a:solidFill>
            <a:schemeClr val="tx1"/>
          </a:solidFill>
          <a:latin typeface="+mn-lt"/>
          <a:ea typeface="+mn-ea"/>
          <a:cs typeface="微软雅黑" panose="020B0503020204020204" charset="-122"/>
          <a:sym typeface="Calibri" panose="020F0502020204030204" pitchFamily="34" charset="0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735" kern="1200">
          <a:solidFill>
            <a:schemeClr val="tx1"/>
          </a:solidFill>
          <a:latin typeface="+mn-lt"/>
          <a:ea typeface="+mn-ea"/>
          <a:cs typeface="微软雅黑" panose="020B0503020204020204" charset="-122"/>
          <a:sym typeface="Calibri" panose="020F0502020204030204" pitchFamily="34" charset="0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微软雅黑" panose="020B0503020204020204" charset="-122"/>
          <a:sym typeface="Calibri" panose="020F0502020204030204" pitchFamily="34" charset="0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665" kern="1200">
          <a:solidFill>
            <a:schemeClr val="tx1"/>
          </a:solidFill>
          <a:latin typeface="+mn-lt"/>
          <a:ea typeface="+mn-ea"/>
          <a:cs typeface="微软雅黑" panose="020B0503020204020204" charset="-122"/>
          <a:sym typeface="Calibri" panose="020F0502020204030204" pitchFamily="34" charset="0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665" kern="1200">
          <a:solidFill>
            <a:schemeClr val="tx1"/>
          </a:solidFill>
          <a:latin typeface="+mn-lt"/>
          <a:ea typeface="+mn-ea"/>
          <a:cs typeface="微软雅黑" panose="020B0503020204020204" charset="-122"/>
          <a:sym typeface="Calibri" panose="020F0502020204030204" pitchFamily="34" charset="0"/>
        </a:defRPr>
      </a:lvl5pPr>
      <a:lvl6pPr marL="33528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.GIF"/><Relationship Id="rId14" Type="http://schemas.openxmlformats.org/officeDocument/2006/relationships/image" Target="../media/image24.jpeg"/><Relationship Id="rId13" Type="http://schemas.openxmlformats.org/officeDocument/2006/relationships/image" Target="../media/image23.jpeg"/><Relationship Id="rId12" Type="http://schemas.openxmlformats.org/officeDocument/2006/relationships/image" Target="../media/image22.jpeg"/><Relationship Id="rId11" Type="http://schemas.openxmlformats.org/officeDocument/2006/relationships/image" Target="../media/image21.jpeg"/><Relationship Id="rId10" Type="http://schemas.openxmlformats.org/officeDocument/2006/relationships/image" Target="../media/image20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"/>
          <p:cNvSpPr txBox="1">
            <a:spLocks noChangeArrowheads="1"/>
          </p:cNvSpPr>
          <p:nvPr/>
        </p:nvSpPr>
        <p:spPr bwMode="auto">
          <a:xfrm>
            <a:off x="3509892" y="4365104"/>
            <a:ext cx="5151967" cy="64807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lIns="109207" tIns="54603" rIns="109207" bIns="54603" anchor="ctr"/>
          <a:lstStyle/>
          <a:p>
            <a:pPr algn="ctr" defTabSz="1094105">
              <a:spcBef>
                <a:spcPct val="30000"/>
              </a:spcBef>
              <a:spcAft>
                <a:spcPct val="10000"/>
              </a:spcAft>
            </a:pPr>
            <a:endParaRPr kumimoji="1" lang="zh-CN" alt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ilename"/>
          <p:cNvSpPr>
            <a:spLocks noChangeArrowheads="1"/>
          </p:cNvSpPr>
          <p:nvPr/>
        </p:nvSpPr>
        <p:spPr bwMode="auto">
          <a:xfrm>
            <a:off x="253219" y="1700809"/>
            <a:ext cx="11563644" cy="18161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lIns="109207" tIns="54603" rIns="109207" bIns="54603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云锦天府</a:t>
            </a:r>
            <a:r>
              <a:rPr kumimoji="1" lang="en-US" altLang="zh-CN" sz="5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zh-CN" altLang="en-US" sz="5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数字四川</a:t>
            </a:r>
            <a:endParaRPr kumimoji="1" lang="en-US" altLang="zh-CN" sz="5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西部信息中心</a:t>
            </a:r>
            <a:endParaRPr kumimoji="1" lang="zh-CN" altLang="en-US" sz="4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839416" y="4365104"/>
            <a:ext cx="10790448" cy="39711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lIns="109347" tIns="54673" rIns="109347" bIns="54673" anchor="ctr"/>
          <a:lstStyle/>
          <a:p>
            <a:endParaRPr lang="zh-CN" altLang="en-US"/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7188" y="184710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中国西部信息中心</a:t>
            </a:r>
            <a:endParaRPr kumimoji="1" lang="zh-CN" altLang="en-US" sz="2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625575"/>
            <a:ext cx="43783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矩形 72"/>
          <p:cNvSpPr/>
          <p:nvPr/>
        </p:nvSpPr>
        <p:spPr>
          <a:xfrm>
            <a:off x="331540" y="1556792"/>
            <a:ext cx="6096000" cy="38010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ct val="35000"/>
              </a:spcAft>
            </a:pPr>
            <a:r>
              <a:rPr lang="en-US" altLang="zh-CN" sz="2000" dirty="0"/>
              <a:t>1</a:t>
            </a:r>
            <a:r>
              <a:rPr lang="zh-CN" altLang="en-US" sz="2000" dirty="0"/>
              <a:t>、位于成都高新区天府新城，占地面积</a:t>
            </a:r>
            <a:r>
              <a:rPr lang="en-US" altLang="zh-CN" sz="2000" dirty="0"/>
              <a:t>90</a:t>
            </a:r>
            <a:r>
              <a:rPr lang="zh-CN" altLang="en-US" sz="2000" dirty="0"/>
              <a:t>亩。</a:t>
            </a:r>
            <a:endParaRPr lang="en-US" altLang="zh-CN" sz="2000" dirty="0"/>
          </a:p>
          <a:p>
            <a:pPr>
              <a:spcAft>
                <a:spcPct val="35000"/>
              </a:spcAft>
            </a:pPr>
            <a:r>
              <a:rPr lang="en-US" altLang="zh-CN" sz="2000" dirty="0"/>
              <a:t>2</a:t>
            </a:r>
            <a:r>
              <a:rPr lang="zh-CN" altLang="en-US" sz="2000" dirty="0"/>
              <a:t>、项目总投资</a:t>
            </a:r>
            <a:r>
              <a:rPr lang="en-US" altLang="zh-CN" sz="2000" dirty="0"/>
              <a:t>10</a:t>
            </a:r>
            <a:r>
              <a:rPr lang="zh-CN" altLang="en-US" sz="2000" dirty="0"/>
              <a:t>亿元，总建筑面积约</a:t>
            </a:r>
            <a:r>
              <a:rPr lang="en-US" altLang="zh-CN" sz="2000" dirty="0"/>
              <a:t>22</a:t>
            </a:r>
            <a:r>
              <a:rPr lang="zh-CN" altLang="en-US" sz="2000" dirty="0"/>
              <a:t>余万㎡。</a:t>
            </a:r>
            <a:r>
              <a:rPr lang="en-US" altLang="zh-CN" sz="2000" dirty="0" err="1"/>
              <a:t>集数据</a:t>
            </a:r>
            <a:r>
              <a:rPr lang="zh-CN" altLang="en-US" sz="2000" dirty="0"/>
              <a:t>中心，信息安全中心，外呼服务中心于一体，是中国电信在</a:t>
            </a:r>
            <a:r>
              <a:rPr lang="en-US" altLang="zh-CN" sz="2000" dirty="0" err="1"/>
              <a:t>西部规模最大的综合信息服务中心</a:t>
            </a:r>
            <a:r>
              <a:rPr lang="zh-CN" altLang="en-US" sz="2000" dirty="0"/>
              <a:t>，能</a:t>
            </a:r>
            <a:r>
              <a:rPr lang="en-US" altLang="zh-CN" sz="2000" dirty="0"/>
              <a:t>为</a:t>
            </a:r>
            <a:r>
              <a:rPr lang="zh-CN" altLang="en-US" sz="2000" dirty="0"/>
              <a:t>各类企事业单位提供完美后援。 </a:t>
            </a:r>
            <a:endParaRPr lang="en-US" altLang="zh-CN" sz="2000" dirty="0"/>
          </a:p>
          <a:p>
            <a:pPr>
              <a:spcAft>
                <a:spcPct val="35000"/>
              </a:spcAft>
            </a:pPr>
            <a:r>
              <a:rPr lang="en-US" altLang="zh-CN" sz="2000" dirty="0"/>
              <a:t>3</a:t>
            </a:r>
            <a:r>
              <a:rPr lang="zh-CN" altLang="en-US" sz="2000" dirty="0"/>
              <a:t>、其中数据中心机房框架四层，建筑面积为</a:t>
            </a:r>
            <a:r>
              <a:rPr lang="en-US" altLang="zh-CN" sz="2000" dirty="0"/>
              <a:t>3</a:t>
            </a:r>
            <a:r>
              <a:rPr lang="zh-CN" altLang="en-US" sz="2000" dirty="0"/>
              <a:t>万㎡；可容纳</a:t>
            </a:r>
            <a:r>
              <a:rPr lang="en-US" altLang="zh-CN" sz="2000" dirty="0"/>
              <a:t>3000</a:t>
            </a:r>
            <a:r>
              <a:rPr lang="zh-CN" altLang="en-US" sz="2000" dirty="0"/>
              <a:t>余机架，存储</a:t>
            </a:r>
            <a:r>
              <a:rPr lang="en-US" altLang="zh-CN" sz="2000" dirty="0"/>
              <a:t>1000PB</a:t>
            </a:r>
            <a:r>
              <a:rPr lang="zh-CN" altLang="en-US" sz="2000" dirty="0"/>
              <a:t>，出口带宽</a:t>
            </a:r>
            <a:r>
              <a:rPr lang="en-US" altLang="zh-CN" sz="2000" dirty="0"/>
              <a:t>5.5Tbps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>
              <a:spcAft>
                <a:spcPct val="35000"/>
              </a:spcAft>
            </a:pPr>
            <a:r>
              <a:rPr lang="en-US" altLang="zh-CN" sz="2000" dirty="0"/>
              <a:t>4</a:t>
            </a:r>
            <a:r>
              <a:rPr lang="zh-CN" altLang="en-US" sz="2000" dirty="0"/>
              <a:t>、周边环境：远离成都中心城区，远离无线电干扰、强力电源，避开地震区和其他震源，避开环境污染区，远离容易发生燃烧、爆炸、洪水和低凹地区。</a:t>
            </a:r>
            <a:endParaRPr lang="zh-CN" altLang="en-US" sz="2000" dirty="0"/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335360" y="173484"/>
            <a:ext cx="10528883" cy="591220"/>
          </a:xfrm>
          <a:prstGeom prst="rect">
            <a:avLst/>
          </a:prstGeom>
        </p:spPr>
        <p:txBody>
          <a:bodyPr lIns="121917" tIns="60958" rIns="121917" bIns="60958" anchor="ctr" anchorCtr="0"/>
          <a:lstStyle>
            <a:lvl1pPr marL="1219200" indent="-1219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 kern="1200">
                <a:solidFill>
                  <a:srgbClr val="C00000"/>
                </a:solidFill>
                <a:latin typeface="+mj-ea"/>
                <a:ea typeface="+mj-ea"/>
                <a:cs typeface="微软雅黑" panose="020B0503020204020204" charset="-122"/>
                <a:sym typeface="Calibri" panose="020F0502020204030204" pitchFamily="34" charset="0"/>
              </a:defRPr>
            </a:lvl1pPr>
            <a:lvl2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2pPr>
            <a:lvl3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3pPr>
            <a:lvl4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4pPr>
            <a:lvl5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5pPr>
            <a:lvl6pPr marL="18288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4384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0480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6576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indent="0" defTabSz="1218565" eaLnBrk="1" hangingPunct="1">
              <a:spcBef>
                <a:spcPct val="200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地理位置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07968" y="1085699"/>
            <a:ext cx="4769048" cy="4686602"/>
            <a:chOff x="6605588" y="911225"/>
            <a:chExt cx="4918093" cy="540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05588" y="911225"/>
              <a:ext cx="4918093" cy="540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2" b="23071"/>
            <a:stretch>
              <a:fillRect/>
            </a:stretch>
          </p:blipFill>
          <p:spPr>
            <a:xfrm>
              <a:off x="10518163" y="5683242"/>
              <a:ext cx="360000" cy="361950"/>
            </a:xfrm>
            <a:prstGeom prst="rect">
              <a:avLst/>
            </a:prstGeom>
          </p:spPr>
        </p:pic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7508240" y="5686417"/>
              <a:ext cx="3009923" cy="35877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US" altLang="zh-CN" sz="1400" b="1" dirty="0">
                  <a:solidFill>
                    <a:srgbClr val="0055A5"/>
                  </a:solidFill>
                  <a:latin typeface="微软雅黑" panose="020B0503020204020204" charset="-122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Western China Information Center</a:t>
              </a:r>
              <a:endParaRPr lang="en-US" altLang="zh-CN" sz="1400" b="1" dirty="0">
                <a:solidFill>
                  <a:srgbClr val="0055A5"/>
                </a:solidFill>
                <a:latin typeface="微软雅黑" panose="020B0503020204020204" charset="-122"/>
                <a:ea typeface="Segoe UI" panose="020B0502040204020203" pitchFamily="34" charset="0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0274318" y="1042511"/>
              <a:ext cx="742950" cy="28733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000" b="1" dirty="0">
                  <a:latin typeface="+mj-lt"/>
                  <a:ea typeface="微软雅黑" panose="020B0503020204020204" charset="-122"/>
                  <a:sym typeface="+mn-ea"/>
                </a:rPr>
                <a:t>City Center</a:t>
              </a:r>
              <a:endParaRPr lang="zh-CN" altLang="en-US" sz="1000" b="1" dirty="0">
                <a:latin typeface="+mj-lt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11017268" y="1141730"/>
              <a:ext cx="87313" cy="889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7444423" y="4323398"/>
              <a:ext cx="88900" cy="87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7521893" y="4743792"/>
              <a:ext cx="2089150" cy="34448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900" b="1" dirty="0">
                  <a:latin typeface="+mj-lt"/>
                  <a:ea typeface="微软雅黑" panose="020B0503020204020204" charset="-122"/>
                  <a:sym typeface="+mn-ea"/>
                </a:rPr>
                <a:t>Chengdu </a:t>
              </a:r>
              <a:r>
                <a:rPr lang="en-US" altLang="zh-CN" sz="900" b="1" dirty="0" err="1">
                  <a:latin typeface="+mj-lt"/>
                  <a:ea typeface="微软雅黑" panose="020B0503020204020204" charset="-122"/>
                  <a:sym typeface="+mn-ea"/>
                </a:rPr>
                <a:t>Shuang</a:t>
              </a:r>
              <a:r>
                <a:rPr lang="en-US" altLang="zh-CN" sz="900" b="1" dirty="0">
                  <a:latin typeface="+mj-lt"/>
                  <a:ea typeface="微软雅黑" panose="020B0503020204020204" charset="-122"/>
                  <a:sym typeface="+mn-ea"/>
                </a:rPr>
                <a:t> Liu International Airport</a:t>
              </a:r>
              <a:endParaRPr lang="zh-CN" altLang="en-US" sz="900" b="1" dirty="0">
                <a:latin typeface="+mj-lt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427038" y="2214563"/>
            <a:ext cx="5516562" cy="12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益州大道中段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1666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号，成都高新区；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距离双流国际机场约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16km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距离成都火车站约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24km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335360" y="173484"/>
            <a:ext cx="10528883" cy="591220"/>
          </a:xfrm>
          <a:prstGeom prst="rect">
            <a:avLst/>
          </a:prstGeom>
        </p:spPr>
        <p:txBody>
          <a:bodyPr lIns="121917" tIns="60958" rIns="121917" bIns="60958" anchor="ctr" anchorCtr="0"/>
          <a:lstStyle>
            <a:lvl1pPr marL="1219200" indent="-1219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 kern="1200">
                <a:solidFill>
                  <a:srgbClr val="C00000"/>
                </a:solidFill>
                <a:latin typeface="+mj-ea"/>
                <a:ea typeface="+mj-ea"/>
                <a:cs typeface="微软雅黑" panose="020B0503020204020204" charset="-122"/>
                <a:sym typeface="Calibri" panose="020F0502020204030204" pitchFamily="34" charset="0"/>
              </a:defRPr>
            </a:lvl1pPr>
            <a:lvl2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2pPr>
            <a:lvl3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3pPr>
            <a:lvl4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4pPr>
            <a:lvl5pPr marL="1219200" indent="-1219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defRPr>
            </a:lvl5pPr>
            <a:lvl6pPr marL="18288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4384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0480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657600" indent="-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indent="0" defTabSz="1218565" eaLnBrk="1" hangingPunct="1">
              <a:spcBef>
                <a:spcPct val="200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基础配套设施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19736" y="2420888"/>
            <a:ext cx="4343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30"/>
          <p:cNvSpPr>
            <a:spLocks noChangeArrowheads="1"/>
          </p:cNvSpPr>
          <p:nvPr/>
        </p:nvSpPr>
        <p:spPr bwMode="auto">
          <a:xfrm>
            <a:off x="4850036" y="3782963"/>
            <a:ext cx="185737" cy="169863"/>
          </a:xfrm>
          <a:custGeom>
            <a:avLst/>
            <a:gdLst>
              <a:gd name="T0" fmla="*/ 2147483646 w 117"/>
              <a:gd name="T1" fmla="*/ 2147483646 h 107"/>
              <a:gd name="T2" fmla="*/ 2147483646 w 117"/>
              <a:gd name="T3" fmla="*/ 2147483646 h 107"/>
              <a:gd name="T4" fmla="*/ 0 w 117"/>
              <a:gd name="T5" fmla="*/ 0 h 107"/>
              <a:gd name="T6" fmla="*/ 2147483646 w 117"/>
              <a:gd name="T7" fmla="*/ 2147483646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107"/>
              <a:gd name="T14" fmla="*/ 117 w 117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107">
                <a:moveTo>
                  <a:pt x="22" y="107"/>
                </a:moveTo>
                <a:lnTo>
                  <a:pt x="117" y="31"/>
                </a:lnTo>
                <a:lnTo>
                  <a:pt x="0" y="0"/>
                </a:lnTo>
                <a:lnTo>
                  <a:pt x="22" y="10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1112010" y="2714576"/>
            <a:ext cx="1727200" cy="1304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空调系统：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空调动力双路输入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水冷、风冷空调系统冗余备份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空调设备下面设置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防漏水设施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8262441" y="4913622"/>
            <a:ext cx="1655762" cy="91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安防系统：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多重门禁系统、指纹辨认、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7x24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小时闭路电视监控系统、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7*24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小时园区保安巡逻。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2451835" y="1246955"/>
            <a:ext cx="2087562" cy="146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spcBef>
                <a:spcPct val="3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供电系统：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2N/N+1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冗余备份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UPS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27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台冗余发电机组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配电柜双路输入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四路市电输入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保证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99.99%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持续供电率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7736613" y="1267547"/>
            <a:ext cx="2089150" cy="1304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环境参数：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机房温度夏季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22±2°C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，冬季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20±2°C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机房相对湿度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45%-65%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楼板荷重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1000-1600kg/m²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Tx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级抗震建筑结构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5225056" y="5787099"/>
            <a:ext cx="2089150" cy="58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功能区划分：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VIP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区、灾备机房场地，灾备业务恢复区域，休息区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9051857" y="2743150"/>
            <a:ext cx="1547812" cy="124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监控中心：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7*24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小时热线服务，实时监控机房环境、电力空调等基础设施，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7*24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小时值班管理，机房日常巡检。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Group 12"/>
          <p:cNvGrpSpPr/>
          <p:nvPr/>
        </p:nvGrpSpPr>
        <p:grpSpPr bwMode="auto">
          <a:xfrm>
            <a:off x="8091711" y="4019501"/>
            <a:ext cx="644525" cy="674688"/>
            <a:chOff x="0" y="0"/>
            <a:chExt cx="406" cy="425"/>
          </a:xfrm>
        </p:grpSpPr>
        <p:grpSp>
          <p:nvGrpSpPr>
            <p:cNvPr id="15" name="Group 13"/>
            <p:cNvGrpSpPr>
              <a:grpSpLocks noChangeAspect="1"/>
            </p:cNvGrpSpPr>
            <p:nvPr/>
          </p:nvGrpSpPr>
          <p:grpSpPr bwMode="auto">
            <a:xfrm>
              <a:off x="0" y="0"/>
              <a:ext cx="406" cy="286"/>
              <a:chOff x="0" y="0"/>
              <a:chExt cx="750" cy="536"/>
            </a:xfrm>
          </p:grpSpPr>
          <p:pic>
            <p:nvPicPr>
              <p:cNvPr id="17" name="Picture 7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74" cy="2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7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3" y="0"/>
                <a:ext cx="41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61"/>
                <a:ext cx="375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7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" y="218"/>
                <a:ext cx="417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 Box 76"/>
            <p:cNvSpPr txBox="1">
              <a:spLocks noChangeArrowheads="1"/>
            </p:cNvSpPr>
            <p:nvPr/>
          </p:nvSpPr>
          <p:spPr bwMode="auto">
            <a:xfrm>
              <a:off x="35" y="252"/>
              <a:ext cx="308" cy="1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1" tIns="45716" rIns="91431" bIns="45716">
              <a:spAutoFit/>
            </a:bodyPr>
            <a:lstStyle/>
            <a:p>
              <a:pPr algn="just" eaLnBrk="1" hangingPunct="1">
                <a:spcBef>
                  <a:spcPct val="20000"/>
                </a:spcBef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安全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Group 19"/>
          <p:cNvGrpSpPr/>
          <p:nvPr/>
        </p:nvGrpSpPr>
        <p:grpSpPr bwMode="auto">
          <a:xfrm>
            <a:off x="6370012" y="1568822"/>
            <a:ext cx="793750" cy="815975"/>
            <a:chOff x="3201" y="953"/>
            <a:chExt cx="500" cy="514"/>
          </a:xfrm>
        </p:grpSpPr>
        <p:pic>
          <p:nvPicPr>
            <p:cNvPr id="22" name="Picture 65" descr="托管机房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59" y="953"/>
              <a:ext cx="4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6"/>
            <p:cNvSpPr txBox="1">
              <a:spLocks noChangeArrowheads="1"/>
            </p:cNvSpPr>
            <p:nvPr/>
          </p:nvSpPr>
          <p:spPr bwMode="auto">
            <a:xfrm>
              <a:off x="3201" y="1294"/>
              <a:ext cx="500" cy="1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1" tIns="45716" rIns="91431" bIns="45716">
              <a:spAutoFit/>
            </a:bodyPr>
            <a:lstStyle/>
            <a:p>
              <a:pPr algn="just" eaLnBrk="1" hangingPunct="1">
                <a:spcBef>
                  <a:spcPct val="20000"/>
                </a:spcBef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机房保障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4687573" y="1877703"/>
            <a:ext cx="692150" cy="776287"/>
            <a:chOff x="657" y="2069"/>
            <a:chExt cx="608" cy="635"/>
          </a:xfrm>
        </p:grpSpPr>
        <p:pic>
          <p:nvPicPr>
            <p:cNvPr id="25" name="Picture 50" descr="Generator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7" y="2102"/>
              <a:ext cx="278" cy="4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6" name="Picture 5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1" y="2069"/>
              <a:ext cx="21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52"/>
            <p:cNvSpPr txBox="1">
              <a:spLocks noChangeArrowheads="1"/>
            </p:cNvSpPr>
            <p:nvPr/>
          </p:nvSpPr>
          <p:spPr bwMode="auto">
            <a:xfrm>
              <a:off x="657" y="2504"/>
              <a:ext cx="608" cy="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1" tIns="45716" rIns="91431" bIns="45716">
              <a:spAutoFit/>
            </a:bodyPr>
            <a:lstStyle/>
            <a:p>
              <a:pPr algn="just" eaLnBrk="1" hangingPunct="1">
                <a:spcBef>
                  <a:spcPct val="20000"/>
                </a:spcBef>
              </a:pP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电力系统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Group 26"/>
          <p:cNvGrpSpPr/>
          <p:nvPr/>
        </p:nvGrpSpPr>
        <p:grpSpPr bwMode="auto">
          <a:xfrm>
            <a:off x="2912283" y="3655320"/>
            <a:ext cx="692150" cy="749300"/>
            <a:chOff x="3741" y="1071"/>
            <a:chExt cx="436" cy="472"/>
          </a:xfrm>
        </p:grpSpPr>
        <p:pic>
          <p:nvPicPr>
            <p:cNvPr id="29" name="Picture 54" descr="kt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7" y="1188"/>
              <a:ext cx="27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38" y="1071"/>
              <a:ext cx="24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56"/>
            <p:cNvSpPr txBox="1">
              <a:spLocks noChangeArrowheads="1"/>
            </p:cNvSpPr>
            <p:nvPr/>
          </p:nvSpPr>
          <p:spPr bwMode="auto">
            <a:xfrm>
              <a:off x="3741" y="1389"/>
              <a:ext cx="436" cy="1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1" tIns="45716" rIns="91431" bIns="45716">
              <a:spAutoFit/>
            </a:bodyPr>
            <a:lstStyle/>
            <a:p>
              <a:pPr algn="just" eaLnBrk="1" hangingPunct="1">
                <a:spcBef>
                  <a:spcPct val="20000"/>
                </a:spcBef>
              </a:pP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空调设施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Text Box 77"/>
          <p:cNvSpPr txBox="1">
            <a:spLocks noChangeArrowheads="1"/>
          </p:cNvSpPr>
          <p:nvPr/>
        </p:nvSpPr>
        <p:spPr bwMode="auto">
          <a:xfrm>
            <a:off x="1898180" y="5611616"/>
            <a:ext cx="1512888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消防系统：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烟感、温感检测系统、自动报警系统、气体灭火系统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Group 31"/>
          <p:cNvGrpSpPr/>
          <p:nvPr/>
        </p:nvGrpSpPr>
        <p:grpSpPr bwMode="auto">
          <a:xfrm>
            <a:off x="3935636" y="5229176"/>
            <a:ext cx="649287" cy="777875"/>
            <a:chOff x="0" y="0"/>
            <a:chExt cx="599" cy="584"/>
          </a:xfrm>
        </p:grpSpPr>
        <p:grpSp>
          <p:nvGrpSpPr>
            <p:cNvPr id="34" name="Group 32"/>
            <p:cNvGrpSpPr>
              <a:grpSpLocks noChangeAspect="1"/>
            </p:cNvGrpSpPr>
            <p:nvPr/>
          </p:nvGrpSpPr>
          <p:grpSpPr bwMode="auto">
            <a:xfrm>
              <a:off x="0" y="0"/>
              <a:ext cx="598" cy="400"/>
              <a:chOff x="0" y="0"/>
              <a:chExt cx="1405" cy="943"/>
            </a:xfrm>
          </p:grpSpPr>
          <p:pic>
            <p:nvPicPr>
              <p:cNvPr id="36" name="Picture 59" descr="alert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44" y="0"/>
                <a:ext cx="672" cy="48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37" name="Picture 60" descr="FM200_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0" y="384"/>
                <a:ext cx="701" cy="5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38" name="Picture 6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6" y="432"/>
                <a:ext cx="601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6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20" y="0"/>
                <a:ext cx="685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Text Box 63"/>
            <p:cNvSpPr txBox="1">
              <a:spLocks noChangeArrowheads="1"/>
            </p:cNvSpPr>
            <p:nvPr/>
          </p:nvSpPr>
          <p:spPr bwMode="auto">
            <a:xfrm>
              <a:off x="105" y="378"/>
              <a:ext cx="452" cy="2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1" tIns="45716" rIns="91431" bIns="45716">
              <a:spAutoFit/>
            </a:bodyPr>
            <a:lstStyle/>
            <a:p>
              <a:pPr algn="just" eaLnBrk="1" hangingPunct="1">
                <a:spcBef>
                  <a:spcPct val="20000"/>
                </a:spcBef>
              </a:pPr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消防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1433512" y="846088"/>
            <a:ext cx="93249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国际标准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ANSI/TIE-942-2005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中最高级别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Tier4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标准；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GB50174-2008 A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级机房  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endParaRPr lang="zh-CN" altLang="en-US" u="sng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60" y="163777"/>
            <a:ext cx="10528883" cy="591220"/>
          </a:xfrm>
        </p:spPr>
        <p:txBody>
          <a:bodyPr lIns="121917" tIns="60958" rIns="121917" bIns="60958" anchor="ctr" anchorCtr="0"/>
          <a:lstStyle/>
          <a:p>
            <a:pPr marL="0" indent="0" defTabSz="1218565" eaLnBrk="1" hangingPunct="1">
              <a:spcBef>
                <a:spcPct val="200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动力配套设施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88"/>
          <p:cNvGrpSpPr/>
          <p:nvPr/>
        </p:nvGrpSpPr>
        <p:grpSpPr bwMode="auto">
          <a:xfrm>
            <a:off x="9427847" y="3680660"/>
            <a:ext cx="1905080" cy="2088311"/>
            <a:chOff x="9275756" y="4169977"/>
            <a:chExt cx="1905000" cy="2088000"/>
          </a:xfrm>
        </p:grpSpPr>
        <p:sp>
          <p:nvSpPr>
            <p:cNvPr id="5" name="Rounded Rectangle 9"/>
            <p:cNvSpPr/>
            <p:nvPr/>
          </p:nvSpPr>
          <p:spPr>
            <a:xfrm>
              <a:off x="9275320" y="4170726"/>
              <a:ext cx="1904920" cy="2087251"/>
            </a:xfrm>
            <a:prstGeom prst="roundRect">
              <a:avLst>
                <a:gd name="adj" fmla="val 518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6" name="矩形 157"/>
            <p:cNvSpPr>
              <a:spLocks noChangeArrowheads="1"/>
            </p:cNvSpPr>
            <p:nvPr/>
          </p:nvSpPr>
          <p:spPr bwMode="auto">
            <a:xfrm>
              <a:off x="9559793" y="5213977"/>
              <a:ext cx="133692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lvl="1" algn="ctr" eaLnBrk="1" hangingPunct="1"/>
              <a:r>
                <a:rPr lang="en-US" altLang="zh-CN" sz="2400" b="1" dirty="0">
                  <a:solidFill>
                    <a:srgbClr val="0055A5"/>
                  </a:solidFill>
                  <a:latin typeface="微软雅黑" panose="020B0503020204020204" charset="-122"/>
                  <a:ea typeface="微软雅黑" panose="020B0503020204020204" charset="-122"/>
                </a:rPr>
                <a:t>SLA</a:t>
              </a:r>
              <a:endParaRPr lang="en-US" altLang="zh-CN" sz="2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1" algn="ctr" eaLnBrk="1" hangingPunct="1"/>
              <a:r>
                <a:rPr lang="en-US" altLang="zh-CN" sz="2400" b="1" dirty="0">
                  <a:solidFill>
                    <a:srgbClr val="0055A5"/>
                  </a:solidFill>
                  <a:latin typeface="微软雅黑" panose="020B0503020204020204" charset="-122"/>
                  <a:ea typeface="微软雅黑" panose="020B0503020204020204" charset="-122"/>
                </a:rPr>
                <a:t>99.99%</a:t>
              </a:r>
              <a:endParaRPr lang="en-US" altLang="zh-CN" sz="2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89"/>
          <p:cNvGrpSpPr/>
          <p:nvPr/>
        </p:nvGrpSpPr>
        <p:grpSpPr bwMode="auto">
          <a:xfrm>
            <a:off x="9452811" y="1196971"/>
            <a:ext cx="1905000" cy="2087563"/>
            <a:chOff x="9300719" y="1696585"/>
            <a:chExt cx="1904920" cy="2087252"/>
          </a:xfrm>
        </p:grpSpPr>
        <p:sp>
          <p:nvSpPr>
            <p:cNvPr id="8" name="Rounded Rectangle 3"/>
            <p:cNvSpPr/>
            <p:nvPr/>
          </p:nvSpPr>
          <p:spPr>
            <a:xfrm>
              <a:off x="9300719" y="1696585"/>
              <a:ext cx="1904920" cy="2087252"/>
            </a:xfrm>
            <a:prstGeom prst="roundRect">
              <a:avLst>
                <a:gd name="adj" fmla="val 518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9" name="矩形 151"/>
            <p:cNvSpPr>
              <a:spLocks noChangeArrowheads="1"/>
            </p:cNvSpPr>
            <p:nvPr/>
          </p:nvSpPr>
          <p:spPr bwMode="auto">
            <a:xfrm>
              <a:off x="9835514" y="2937089"/>
              <a:ext cx="8352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lvl="1" algn="ctr" eaLnBrk="1" hangingPunct="1"/>
              <a:r>
                <a:rPr lang="en-US" altLang="zh-CN" sz="2400" b="1" dirty="0">
                  <a:solidFill>
                    <a:srgbClr val="0055A5"/>
                  </a:solidFill>
                  <a:latin typeface="微软雅黑" panose="020B0503020204020204" charset="-122"/>
                  <a:ea typeface="微软雅黑" panose="020B0503020204020204" charset="-122"/>
                </a:rPr>
                <a:t>T3+</a:t>
              </a:r>
              <a:endParaRPr lang="en-US" altLang="zh-CN" sz="2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0"/>
          <p:cNvGrpSpPr/>
          <p:nvPr/>
        </p:nvGrpSpPr>
        <p:grpSpPr bwMode="auto">
          <a:xfrm>
            <a:off x="875325" y="1196752"/>
            <a:ext cx="1905080" cy="2088311"/>
            <a:chOff x="723595" y="1676510"/>
            <a:chExt cx="1905000" cy="2088000"/>
          </a:xfrm>
        </p:grpSpPr>
        <p:sp>
          <p:nvSpPr>
            <p:cNvPr id="11" name="Rounded Rectangle 2"/>
            <p:cNvSpPr/>
            <p:nvPr/>
          </p:nvSpPr>
          <p:spPr>
            <a:xfrm>
              <a:off x="723819" y="1676729"/>
              <a:ext cx="1904920" cy="2087252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027551" y="2911820"/>
              <a:ext cx="131674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40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135"/>
            <p:cNvSpPr/>
            <p:nvPr/>
          </p:nvSpPr>
          <p:spPr bwMode="auto">
            <a:xfrm>
              <a:off x="1460095" y="1826382"/>
              <a:ext cx="432000" cy="576000"/>
            </a:xfrm>
            <a:custGeom>
              <a:avLst/>
              <a:gdLst>
                <a:gd name="T0" fmla="*/ 2147483647 w 108"/>
                <a:gd name="T1" fmla="*/ 0 h 171"/>
                <a:gd name="T2" fmla="*/ 0 w 108"/>
                <a:gd name="T3" fmla="*/ 2147483647 h 171"/>
                <a:gd name="T4" fmla="*/ 2147483647 w 108"/>
                <a:gd name="T5" fmla="*/ 2147483647 h 171"/>
                <a:gd name="T6" fmla="*/ 2147483647 w 108"/>
                <a:gd name="T7" fmla="*/ 2147483647 h 171"/>
                <a:gd name="T8" fmla="*/ 2147483647 w 108"/>
                <a:gd name="T9" fmla="*/ 2147483647 h 171"/>
                <a:gd name="T10" fmla="*/ 2147483647 w 108"/>
                <a:gd name="T11" fmla="*/ 2147483647 h 171"/>
                <a:gd name="T12" fmla="*/ 2147483647 w 10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71"/>
                <a:gd name="T23" fmla="*/ 108 w 108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71">
                  <a:moveTo>
                    <a:pt x="97" y="0"/>
                  </a:moveTo>
                  <a:lnTo>
                    <a:pt x="0" y="98"/>
                  </a:lnTo>
                  <a:lnTo>
                    <a:pt x="36" y="98"/>
                  </a:lnTo>
                  <a:lnTo>
                    <a:pt x="8" y="171"/>
                  </a:lnTo>
                  <a:lnTo>
                    <a:pt x="108" y="74"/>
                  </a:lnTo>
                  <a:lnTo>
                    <a:pt x="72" y="7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charset="-12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838114" y="2465599"/>
              <a:ext cx="1676330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 anchor="ctr" anchorCtr="1">
              <a:spAutoFit/>
            </a:bodyPr>
            <a:lstStyle/>
            <a:p>
              <a:pPr algn="ctr" defTabSz="108839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POWER CAPACITY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组合 91"/>
          <p:cNvGrpSpPr/>
          <p:nvPr/>
        </p:nvGrpSpPr>
        <p:grpSpPr bwMode="auto">
          <a:xfrm>
            <a:off x="3005257" y="1196752"/>
            <a:ext cx="1905080" cy="2088311"/>
            <a:chOff x="2861635" y="1676510"/>
            <a:chExt cx="1905000" cy="2088000"/>
          </a:xfrm>
        </p:grpSpPr>
        <p:sp>
          <p:nvSpPr>
            <p:cNvPr id="16" name="Rounded Rectangle 5"/>
            <p:cNvSpPr/>
            <p:nvPr/>
          </p:nvSpPr>
          <p:spPr>
            <a:xfrm>
              <a:off x="2862352" y="1676729"/>
              <a:ext cx="1904920" cy="2087252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595746" y="2465599"/>
              <a:ext cx="438132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defTabSz="108839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UPS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" name="组合 141"/>
            <p:cNvGrpSpPr>
              <a:grpSpLocks noChangeAspect="1"/>
            </p:cNvGrpSpPr>
            <p:nvPr/>
          </p:nvGrpSpPr>
          <p:grpSpPr bwMode="auto">
            <a:xfrm>
              <a:off x="3583842" y="1826382"/>
              <a:ext cx="460586" cy="576000"/>
              <a:chOff x="3537724" y="1770842"/>
              <a:chExt cx="549409" cy="687081"/>
            </a:xfrm>
          </p:grpSpPr>
          <p:sp>
            <p:nvSpPr>
              <p:cNvPr id="20" name="Freeform 135"/>
              <p:cNvSpPr/>
              <p:nvPr/>
            </p:nvSpPr>
            <p:spPr bwMode="auto">
              <a:xfrm>
                <a:off x="3690599" y="1770842"/>
                <a:ext cx="255882" cy="532073"/>
              </a:xfrm>
              <a:custGeom>
                <a:avLst/>
                <a:gdLst>
                  <a:gd name="T0" fmla="*/ 2147483647 w 108"/>
                  <a:gd name="T1" fmla="*/ 0 h 171"/>
                  <a:gd name="T2" fmla="*/ 0 w 108"/>
                  <a:gd name="T3" fmla="*/ 2147483647 h 171"/>
                  <a:gd name="T4" fmla="*/ 2147483647 w 108"/>
                  <a:gd name="T5" fmla="*/ 2147483647 h 171"/>
                  <a:gd name="T6" fmla="*/ 2147483647 w 108"/>
                  <a:gd name="T7" fmla="*/ 2147483647 h 171"/>
                  <a:gd name="T8" fmla="*/ 2147483647 w 108"/>
                  <a:gd name="T9" fmla="*/ 2147483647 h 171"/>
                  <a:gd name="T10" fmla="*/ 2147483647 w 108"/>
                  <a:gd name="T11" fmla="*/ 2147483647 h 171"/>
                  <a:gd name="T12" fmla="*/ 2147483647 w 108"/>
                  <a:gd name="T13" fmla="*/ 0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71"/>
                  <a:gd name="T23" fmla="*/ 108 w 108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71">
                    <a:moveTo>
                      <a:pt x="97" y="0"/>
                    </a:moveTo>
                    <a:lnTo>
                      <a:pt x="0" y="98"/>
                    </a:lnTo>
                    <a:lnTo>
                      <a:pt x="36" y="98"/>
                    </a:lnTo>
                    <a:lnTo>
                      <a:pt x="8" y="171"/>
                    </a:lnTo>
                    <a:lnTo>
                      <a:pt x="108" y="74"/>
                    </a:lnTo>
                    <a:lnTo>
                      <a:pt x="72" y="7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478"/>
              <p:cNvSpPr/>
              <p:nvPr/>
            </p:nvSpPr>
            <p:spPr>
              <a:xfrm>
                <a:off x="3538669" y="1885801"/>
                <a:ext cx="549135" cy="571796"/>
              </a:xfrm>
              <a:custGeom>
                <a:avLst/>
                <a:gdLst>
                  <a:gd name="connsiteX0" fmla="*/ 297487 w 396648"/>
                  <a:gd name="connsiteY0" fmla="*/ 360589 h 504825"/>
                  <a:gd name="connsiteX1" fmla="*/ 315517 w 396648"/>
                  <a:gd name="connsiteY1" fmla="*/ 360589 h 504825"/>
                  <a:gd name="connsiteX2" fmla="*/ 321855 w 396648"/>
                  <a:gd name="connsiteY2" fmla="*/ 363266 h 504825"/>
                  <a:gd name="connsiteX3" fmla="*/ 324532 w 396648"/>
                  <a:gd name="connsiteY3" fmla="*/ 369604 h 504825"/>
                  <a:gd name="connsiteX4" fmla="*/ 324532 w 396648"/>
                  <a:gd name="connsiteY4" fmla="*/ 387634 h 504825"/>
                  <a:gd name="connsiteX5" fmla="*/ 321855 w 396648"/>
                  <a:gd name="connsiteY5" fmla="*/ 393972 h 504825"/>
                  <a:gd name="connsiteX6" fmla="*/ 315517 w 396648"/>
                  <a:gd name="connsiteY6" fmla="*/ 396648 h 504825"/>
                  <a:gd name="connsiteX7" fmla="*/ 297487 w 396648"/>
                  <a:gd name="connsiteY7" fmla="*/ 396648 h 504825"/>
                  <a:gd name="connsiteX8" fmla="*/ 291149 w 396648"/>
                  <a:gd name="connsiteY8" fmla="*/ 393972 h 504825"/>
                  <a:gd name="connsiteX9" fmla="*/ 288473 w 396648"/>
                  <a:gd name="connsiteY9" fmla="*/ 387634 h 504825"/>
                  <a:gd name="connsiteX10" fmla="*/ 288473 w 396648"/>
                  <a:gd name="connsiteY10" fmla="*/ 369604 h 504825"/>
                  <a:gd name="connsiteX11" fmla="*/ 291149 w 396648"/>
                  <a:gd name="connsiteY11" fmla="*/ 363266 h 504825"/>
                  <a:gd name="connsiteX12" fmla="*/ 297487 w 396648"/>
                  <a:gd name="connsiteY12" fmla="*/ 360589 h 504825"/>
                  <a:gd name="connsiteX13" fmla="*/ 81134 w 396648"/>
                  <a:gd name="connsiteY13" fmla="*/ 360589 h 504825"/>
                  <a:gd name="connsiteX14" fmla="*/ 99163 w 396648"/>
                  <a:gd name="connsiteY14" fmla="*/ 360589 h 504825"/>
                  <a:gd name="connsiteX15" fmla="*/ 105502 w 396648"/>
                  <a:gd name="connsiteY15" fmla="*/ 363266 h 504825"/>
                  <a:gd name="connsiteX16" fmla="*/ 108178 w 396648"/>
                  <a:gd name="connsiteY16" fmla="*/ 369604 h 504825"/>
                  <a:gd name="connsiteX17" fmla="*/ 108178 w 396648"/>
                  <a:gd name="connsiteY17" fmla="*/ 387634 h 504825"/>
                  <a:gd name="connsiteX18" fmla="*/ 105502 w 396648"/>
                  <a:gd name="connsiteY18" fmla="*/ 393972 h 504825"/>
                  <a:gd name="connsiteX19" fmla="*/ 99163 w 396648"/>
                  <a:gd name="connsiteY19" fmla="*/ 396648 h 504825"/>
                  <a:gd name="connsiteX20" fmla="*/ 81134 w 396648"/>
                  <a:gd name="connsiteY20" fmla="*/ 396648 h 504825"/>
                  <a:gd name="connsiteX21" fmla="*/ 74795 w 396648"/>
                  <a:gd name="connsiteY21" fmla="*/ 393972 h 504825"/>
                  <a:gd name="connsiteX22" fmla="*/ 72119 w 396648"/>
                  <a:gd name="connsiteY22" fmla="*/ 387634 h 504825"/>
                  <a:gd name="connsiteX23" fmla="*/ 72119 w 396648"/>
                  <a:gd name="connsiteY23" fmla="*/ 369604 h 504825"/>
                  <a:gd name="connsiteX24" fmla="*/ 74795 w 396648"/>
                  <a:gd name="connsiteY24" fmla="*/ 363266 h 504825"/>
                  <a:gd name="connsiteX25" fmla="*/ 81134 w 396648"/>
                  <a:gd name="connsiteY25" fmla="*/ 360589 h 504825"/>
                  <a:gd name="connsiteX26" fmla="*/ 297487 w 396648"/>
                  <a:gd name="connsiteY26" fmla="*/ 288471 h 504825"/>
                  <a:gd name="connsiteX27" fmla="*/ 315517 w 396648"/>
                  <a:gd name="connsiteY27" fmla="*/ 288471 h 504825"/>
                  <a:gd name="connsiteX28" fmla="*/ 321855 w 396648"/>
                  <a:gd name="connsiteY28" fmla="*/ 291148 h 504825"/>
                  <a:gd name="connsiteX29" fmla="*/ 324532 w 396648"/>
                  <a:gd name="connsiteY29" fmla="*/ 297486 h 504825"/>
                  <a:gd name="connsiteX30" fmla="*/ 324532 w 396648"/>
                  <a:gd name="connsiteY30" fmla="*/ 315516 h 504825"/>
                  <a:gd name="connsiteX31" fmla="*/ 321855 w 396648"/>
                  <a:gd name="connsiteY31" fmla="*/ 321854 h 504825"/>
                  <a:gd name="connsiteX32" fmla="*/ 315517 w 396648"/>
                  <a:gd name="connsiteY32" fmla="*/ 324530 h 504825"/>
                  <a:gd name="connsiteX33" fmla="*/ 297487 w 396648"/>
                  <a:gd name="connsiteY33" fmla="*/ 324530 h 504825"/>
                  <a:gd name="connsiteX34" fmla="*/ 291149 w 396648"/>
                  <a:gd name="connsiteY34" fmla="*/ 321854 h 504825"/>
                  <a:gd name="connsiteX35" fmla="*/ 288473 w 396648"/>
                  <a:gd name="connsiteY35" fmla="*/ 315516 h 504825"/>
                  <a:gd name="connsiteX36" fmla="*/ 288473 w 396648"/>
                  <a:gd name="connsiteY36" fmla="*/ 297486 h 504825"/>
                  <a:gd name="connsiteX37" fmla="*/ 291149 w 396648"/>
                  <a:gd name="connsiteY37" fmla="*/ 291148 h 504825"/>
                  <a:gd name="connsiteX38" fmla="*/ 297487 w 396648"/>
                  <a:gd name="connsiteY38" fmla="*/ 288471 h 504825"/>
                  <a:gd name="connsiteX39" fmla="*/ 225370 w 396648"/>
                  <a:gd name="connsiteY39" fmla="*/ 288471 h 504825"/>
                  <a:gd name="connsiteX40" fmla="*/ 243399 w 396648"/>
                  <a:gd name="connsiteY40" fmla="*/ 288471 h 504825"/>
                  <a:gd name="connsiteX41" fmla="*/ 249738 w 396648"/>
                  <a:gd name="connsiteY41" fmla="*/ 291148 h 504825"/>
                  <a:gd name="connsiteX42" fmla="*/ 252414 w 396648"/>
                  <a:gd name="connsiteY42" fmla="*/ 297486 h 504825"/>
                  <a:gd name="connsiteX43" fmla="*/ 252414 w 396648"/>
                  <a:gd name="connsiteY43" fmla="*/ 315516 h 504825"/>
                  <a:gd name="connsiteX44" fmla="*/ 249738 w 396648"/>
                  <a:gd name="connsiteY44" fmla="*/ 321854 h 504825"/>
                  <a:gd name="connsiteX45" fmla="*/ 243399 w 396648"/>
                  <a:gd name="connsiteY45" fmla="*/ 324530 h 504825"/>
                  <a:gd name="connsiteX46" fmla="*/ 225370 w 396648"/>
                  <a:gd name="connsiteY46" fmla="*/ 324530 h 504825"/>
                  <a:gd name="connsiteX47" fmla="*/ 219031 w 396648"/>
                  <a:gd name="connsiteY47" fmla="*/ 321854 h 504825"/>
                  <a:gd name="connsiteX48" fmla="*/ 216355 w 396648"/>
                  <a:gd name="connsiteY48" fmla="*/ 315516 h 504825"/>
                  <a:gd name="connsiteX49" fmla="*/ 216355 w 396648"/>
                  <a:gd name="connsiteY49" fmla="*/ 297486 h 504825"/>
                  <a:gd name="connsiteX50" fmla="*/ 219031 w 396648"/>
                  <a:gd name="connsiteY50" fmla="*/ 291148 h 504825"/>
                  <a:gd name="connsiteX51" fmla="*/ 225370 w 396648"/>
                  <a:gd name="connsiteY51" fmla="*/ 288471 h 504825"/>
                  <a:gd name="connsiteX52" fmla="*/ 153251 w 396648"/>
                  <a:gd name="connsiteY52" fmla="*/ 288471 h 504825"/>
                  <a:gd name="connsiteX53" fmla="*/ 171281 w 396648"/>
                  <a:gd name="connsiteY53" fmla="*/ 288471 h 504825"/>
                  <a:gd name="connsiteX54" fmla="*/ 177619 w 396648"/>
                  <a:gd name="connsiteY54" fmla="*/ 291148 h 504825"/>
                  <a:gd name="connsiteX55" fmla="*/ 180296 w 396648"/>
                  <a:gd name="connsiteY55" fmla="*/ 297486 h 504825"/>
                  <a:gd name="connsiteX56" fmla="*/ 180296 w 396648"/>
                  <a:gd name="connsiteY56" fmla="*/ 315516 h 504825"/>
                  <a:gd name="connsiteX57" fmla="*/ 177619 w 396648"/>
                  <a:gd name="connsiteY57" fmla="*/ 321854 h 504825"/>
                  <a:gd name="connsiteX58" fmla="*/ 171281 w 396648"/>
                  <a:gd name="connsiteY58" fmla="*/ 324530 h 504825"/>
                  <a:gd name="connsiteX59" fmla="*/ 153251 w 396648"/>
                  <a:gd name="connsiteY59" fmla="*/ 324530 h 504825"/>
                  <a:gd name="connsiteX60" fmla="*/ 146913 w 396648"/>
                  <a:gd name="connsiteY60" fmla="*/ 321854 h 504825"/>
                  <a:gd name="connsiteX61" fmla="*/ 144237 w 396648"/>
                  <a:gd name="connsiteY61" fmla="*/ 315516 h 504825"/>
                  <a:gd name="connsiteX62" fmla="*/ 144237 w 396648"/>
                  <a:gd name="connsiteY62" fmla="*/ 297486 h 504825"/>
                  <a:gd name="connsiteX63" fmla="*/ 146913 w 396648"/>
                  <a:gd name="connsiteY63" fmla="*/ 291148 h 504825"/>
                  <a:gd name="connsiteX64" fmla="*/ 153251 w 396648"/>
                  <a:gd name="connsiteY64" fmla="*/ 288471 h 504825"/>
                  <a:gd name="connsiteX65" fmla="*/ 81134 w 396648"/>
                  <a:gd name="connsiteY65" fmla="*/ 288471 h 504825"/>
                  <a:gd name="connsiteX66" fmla="*/ 99163 w 396648"/>
                  <a:gd name="connsiteY66" fmla="*/ 288471 h 504825"/>
                  <a:gd name="connsiteX67" fmla="*/ 105502 w 396648"/>
                  <a:gd name="connsiteY67" fmla="*/ 291148 h 504825"/>
                  <a:gd name="connsiteX68" fmla="*/ 108178 w 396648"/>
                  <a:gd name="connsiteY68" fmla="*/ 297486 h 504825"/>
                  <a:gd name="connsiteX69" fmla="*/ 108178 w 396648"/>
                  <a:gd name="connsiteY69" fmla="*/ 315516 h 504825"/>
                  <a:gd name="connsiteX70" fmla="*/ 105502 w 396648"/>
                  <a:gd name="connsiteY70" fmla="*/ 321854 h 504825"/>
                  <a:gd name="connsiteX71" fmla="*/ 99163 w 396648"/>
                  <a:gd name="connsiteY71" fmla="*/ 324530 h 504825"/>
                  <a:gd name="connsiteX72" fmla="*/ 81134 w 396648"/>
                  <a:gd name="connsiteY72" fmla="*/ 324530 h 504825"/>
                  <a:gd name="connsiteX73" fmla="*/ 74795 w 396648"/>
                  <a:gd name="connsiteY73" fmla="*/ 321854 h 504825"/>
                  <a:gd name="connsiteX74" fmla="*/ 72119 w 396648"/>
                  <a:gd name="connsiteY74" fmla="*/ 315516 h 504825"/>
                  <a:gd name="connsiteX75" fmla="*/ 72119 w 396648"/>
                  <a:gd name="connsiteY75" fmla="*/ 297486 h 504825"/>
                  <a:gd name="connsiteX76" fmla="*/ 74795 w 396648"/>
                  <a:gd name="connsiteY76" fmla="*/ 291148 h 504825"/>
                  <a:gd name="connsiteX77" fmla="*/ 81134 w 396648"/>
                  <a:gd name="connsiteY77" fmla="*/ 288471 h 504825"/>
                  <a:gd name="connsiteX78" fmla="*/ 297487 w 396648"/>
                  <a:gd name="connsiteY78" fmla="*/ 216353 h 504825"/>
                  <a:gd name="connsiteX79" fmla="*/ 315517 w 396648"/>
                  <a:gd name="connsiteY79" fmla="*/ 216353 h 504825"/>
                  <a:gd name="connsiteX80" fmla="*/ 321855 w 396648"/>
                  <a:gd name="connsiteY80" fmla="*/ 219029 h 504825"/>
                  <a:gd name="connsiteX81" fmla="*/ 324532 w 396648"/>
                  <a:gd name="connsiteY81" fmla="*/ 225367 h 504825"/>
                  <a:gd name="connsiteX82" fmla="*/ 324532 w 396648"/>
                  <a:gd name="connsiteY82" fmla="*/ 243397 h 504825"/>
                  <a:gd name="connsiteX83" fmla="*/ 321855 w 396648"/>
                  <a:gd name="connsiteY83" fmla="*/ 249735 h 504825"/>
                  <a:gd name="connsiteX84" fmla="*/ 315517 w 396648"/>
                  <a:gd name="connsiteY84" fmla="*/ 252411 h 504825"/>
                  <a:gd name="connsiteX85" fmla="*/ 297487 w 396648"/>
                  <a:gd name="connsiteY85" fmla="*/ 252411 h 504825"/>
                  <a:gd name="connsiteX86" fmla="*/ 291149 w 396648"/>
                  <a:gd name="connsiteY86" fmla="*/ 249735 h 504825"/>
                  <a:gd name="connsiteX87" fmla="*/ 288473 w 396648"/>
                  <a:gd name="connsiteY87" fmla="*/ 243397 h 504825"/>
                  <a:gd name="connsiteX88" fmla="*/ 288473 w 396648"/>
                  <a:gd name="connsiteY88" fmla="*/ 225367 h 504825"/>
                  <a:gd name="connsiteX89" fmla="*/ 291149 w 396648"/>
                  <a:gd name="connsiteY89" fmla="*/ 219029 h 504825"/>
                  <a:gd name="connsiteX90" fmla="*/ 297487 w 396648"/>
                  <a:gd name="connsiteY90" fmla="*/ 216353 h 504825"/>
                  <a:gd name="connsiteX91" fmla="*/ 225370 w 396648"/>
                  <a:gd name="connsiteY91" fmla="*/ 216353 h 504825"/>
                  <a:gd name="connsiteX92" fmla="*/ 243399 w 396648"/>
                  <a:gd name="connsiteY92" fmla="*/ 216353 h 504825"/>
                  <a:gd name="connsiteX93" fmla="*/ 249738 w 396648"/>
                  <a:gd name="connsiteY93" fmla="*/ 219029 h 504825"/>
                  <a:gd name="connsiteX94" fmla="*/ 252414 w 396648"/>
                  <a:gd name="connsiteY94" fmla="*/ 225367 h 504825"/>
                  <a:gd name="connsiteX95" fmla="*/ 252414 w 396648"/>
                  <a:gd name="connsiteY95" fmla="*/ 243397 h 504825"/>
                  <a:gd name="connsiteX96" fmla="*/ 249738 w 396648"/>
                  <a:gd name="connsiteY96" fmla="*/ 249735 h 504825"/>
                  <a:gd name="connsiteX97" fmla="*/ 243399 w 396648"/>
                  <a:gd name="connsiteY97" fmla="*/ 252411 h 504825"/>
                  <a:gd name="connsiteX98" fmla="*/ 225370 w 396648"/>
                  <a:gd name="connsiteY98" fmla="*/ 252411 h 504825"/>
                  <a:gd name="connsiteX99" fmla="*/ 219031 w 396648"/>
                  <a:gd name="connsiteY99" fmla="*/ 249735 h 504825"/>
                  <a:gd name="connsiteX100" fmla="*/ 216355 w 396648"/>
                  <a:gd name="connsiteY100" fmla="*/ 243397 h 504825"/>
                  <a:gd name="connsiteX101" fmla="*/ 216355 w 396648"/>
                  <a:gd name="connsiteY101" fmla="*/ 225367 h 504825"/>
                  <a:gd name="connsiteX102" fmla="*/ 219031 w 396648"/>
                  <a:gd name="connsiteY102" fmla="*/ 219029 h 504825"/>
                  <a:gd name="connsiteX103" fmla="*/ 225370 w 396648"/>
                  <a:gd name="connsiteY103" fmla="*/ 216353 h 504825"/>
                  <a:gd name="connsiteX104" fmla="*/ 153251 w 396648"/>
                  <a:gd name="connsiteY104" fmla="*/ 216353 h 504825"/>
                  <a:gd name="connsiteX105" fmla="*/ 171281 w 396648"/>
                  <a:gd name="connsiteY105" fmla="*/ 216353 h 504825"/>
                  <a:gd name="connsiteX106" fmla="*/ 177619 w 396648"/>
                  <a:gd name="connsiteY106" fmla="*/ 219029 h 504825"/>
                  <a:gd name="connsiteX107" fmla="*/ 180296 w 396648"/>
                  <a:gd name="connsiteY107" fmla="*/ 225367 h 504825"/>
                  <a:gd name="connsiteX108" fmla="*/ 180296 w 396648"/>
                  <a:gd name="connsiteY108" fmla="*/ 243397 h 504825"/>
                  <a:gd name="connsiteX109" fmla="*/ 177619 w 396648"/>
                  <a:gd name="connsiteY109" fmla="*/ 249735 h 504825"/>
                  <a:gd name="connsiteX110" fmla="*/ 171281 w 396648"/>
                  <a:gd name="connsiteY110" fmla="*/ 252411 h 504825"/>
                  <a:gd name="connsiteX111" fmla="*/ 153251 w 396648"/>
                  <a:gd name="connsiteY111" fmla="*/ 252411 h 504825"/>
                  <a:gd name="connsiteX112" fmla="*/ 146913 w 396648"/>
                  <a:gd name="connsiteY112" fmla="*/ 249735 h 504825"/>
                  <a:gd name="connsiteX113" fmla="*/ 144237 w 396648"/>
                  <a:gd name="connsiteY113" fmla="*/ 243397 h 504825"/>
                  <a:gd name="connsiteX114" fmla="*/ 144237 w 396648"/>
                  <a:gd name="connsiteY114" fmla="*/ 225367 h 504825"/>
                  <a:gd name="connsiteX115" fmla="*/ 146913 w 396648"/>
                  <a:gd name="connsiteY115" fmla="*/ 219029 h 504825"/>
                  <a:gd name="connsiteX116" fmla="*/ 153251 w 396648"/>
                  <a:gd name="connsiteY116" fmla="*/ 216353 h 504825"/>
                  <a:gd name="connsiteX117" fmla="*/ 81134 w 396648"/>
                  <a:gd name="connsiteY117" fmla="*/ 216353 h 504825"/>
                  <a:gd name="connsiteX118" fmla="*/ 99163 w 396648"/>
                  <a:gd name="connsiteY118" fmla="*/ 216353 h 504825"/>
                  <a:gd name="connsiteX119" fmla="*/ 105502 w 396648"/>
                  <a:gd name="connsiteY119" fmla="*/ 219029 h 504825"/>
                  <a:gd name="connsiteX120" fmla="*/ 108178 w 396648"/>
                  <a:gd name="connsiteY120" fmla="*/ 225367 h 504825"/>
                  <a:gd name="connsiteX121" fmla="*/ 108178 w 396648"/>
                  <a:gd name="connsiteY121" fmla="*/ 243397 h 504825"/>
                  <a:gd name="connsiteX122" fmla="*/ 105502 w 396648"/>
                  <a:gd name="connsiteY122" fmla="*/ 249735 h 504825"/>
                  <a:gd name="connsiteX123" fmla="*/ 99163 w 396648"/>
                  <a:gd name="connsiteY123" fmla="*/ 252411 h 504825"/>
                  <a:gd name="connsiteX124" fmla="*/ 81134 w 396648"/>
                  <a:gd name="connsiteY124" fmla="*/ 252411 h 504825"/>
                  <a:gd name="connsiteX125" fmla="*/ 74795 w 396648"/>
                  <a:gd name="connsiteY125" fmla="*/ 249735 h 504825"/>
                  <a:gd name="connsiteX126" fmla="*/ 72119 w 396648"/>
                  <a:gd name="connsiteY126" fmla="*/ 243397 h 504825"/>
                  <a:gd name="connsiteX127" fmla="*/ 72119 w 396648"/>
                  <a:gd name="connsiteY127" fmla="*/ 225367 h 504825"/>
                  <a:gd name="connsiteX128" fmla="*/ 74795 w 396648"/>
                  <a:gd name="connsiteY128" fmla="*/ 219029 h 504825"/>
                  <a:gd name="connsiteX129" fmla="*/ 81134 w 396648"/>
                  <a:gd name="connsiteY129" fmla="*/ 216353 h 504825"/>
                  <a:gd name="connsiteX130" fmla="*/ 297487 w 396648"/>
                  <a:gd name="connsiteY130" fmla="*/ 144236 h 504825"/>
                  <a:gd name="connsiteX131" fmla="*/ 315517 w 396648"/>
                  <a:gd name="connsiteY131" fmla="*/ 144236 h 504825"/>
                  <a:gd name="connsiteX132" fmla="*/ 321855 w 396648"/>
                  <a:gd name="connsiteY132" fmla="*/ 146912 h 504825"/>
                  <a:gd name="connsiteX133" fmla="*/ 324532 w 396648"/>
                  <a:gd name="connsiteY133" fmla="*/ 153251 h 504825"/>
                  <a:gd name="connsiteX134" fmla="*/ 324532 w 396648"/>
                  <a:gd name="connsiteY134" fmla="*/ 171280 h 504825"/>
                  <a:gd name="connsiteX135" fmla="*/ 321855 w 396648"/>
                  <a:gd name="connsiteY135" fmla="*/ 177619 h 504825"/>
                  <a:gd name="connsiteX136" fmla="*/ 315517 w 396648"/>
                  <a:gd name="connsiteY136" fmla="*/ 180295 h 504825"/>
                  <a:gd name="connsiteX137" fmla="*/ 297487 w 396648"/>
                  <a:gd name="connsiteY137" fmla="*/ 180295 h 504825"/>
                  <a:gd name="connsiteX138" fmla="*/ 291149 w 396648"/>
                  <a:gd name="connsiteY138" fmla="*/ 177619 h 504825"/>
                  <a:gd name="connsiteX139" fmla="*/ 288473 w 396648"/>
                  <a:gd name="connsiteY139" fmla="*/ 171280 h 504825"/>
                  <a:gd name="connsiteX140" fmla="*/ 288473 w 396648"/>
                  <a:gd name="connsiteY140" fmla="*/ 153251 h 504825"/>
                  <a:gd name="connsiteX141" fmla="*/ 291149 w 396648"/>
                  <a:gd name="connsiteY141" fmla="*/ 146912 h 504825"/>
                  <a:gd name="connsiteX142" fmla="*/ 297487 w 396648"/>
                  <a:gd name="connsiteY142" fmla="*/ 144236 h 504825"/>
                  <a:gd name="connsiteX143" fmla="*/ 225370 w 396648"/>
                  <a:gd name="connsiteY143" fmla="*/ 144236 h 504825"/>
                  <a:gd name="connsiteX144" fmla="*/ 243399 w 396648"/>
                  <a:gd name="connsiteY144" fmla="*/ 144236 h 504825"/>
                  <a:gd name="connsiteX145" fmla="*/ 249738 w 396648"/>
                  <a:gd name="connsiteY145" fmla="*/ 146912 h 504825"/>
                  <a:gd name="connsiteX146" fmla="*/ 252414 w 396648"/>
                  <a:gd name="connsiteY146" fmla="*/ 153251 h 504825"/>
                  <a:gd name="connsiteX147" fmla="*/ 252414 w 396648"/>
                  <a:gd name="connsiteY147" fmla="*/ 171280 h 504825"/>
                  <a:gd name="connsiteX148" fmla="*/ 249738 w 396648"/>
                  <a:gd name="connsiteY148" fmla="*/ 177619 h 504825"/>
                  <a:gd name="connsiteX149" fmla="*/ 243399 w 396648"/>
                  <a:gd name="connsiteY149" fmla="*/ 180295 h 504825"/>
                  <a:gd name="connsiteX150" fmla="*/ 225370 w 396648"/>
                  <a:gd name="connsiteY150" fmla="*/ 180295 h 504825"/>
                  <a:gd name="connsiteX151" fmla="*/ 219031 w 396648"/>
                  <a:gd name="connsiteY151" fmla="*/ 177619 h 504825"/>
                  <a:gd name="connsiteX152" fmla="*/ 216355 w 396648"/>
                  <a:gd name="connsiteY152" fmla="*/ 171280 h 504825"/>
                  <a:gd name="connsiteX153" fmla="*/ 216355 w 396648"/>
                  <a:gd name="connsiteY153" fmla="*/ 153251 h 504825"/>
                  <a:gd name="connsiteX154" fmla="*/ 219031 w 396648"/>
                  <a:gd name="connsiteY154" fmla="*/ 146912 h 504825"/>
                  <a:gd name="connsiteX155" fmla="*/ 225370 w 396648"/>
                  <a:gd name="connsiteY155" fmla="*/ 144236 h 504825"/>
                  <a:gd name="connsiteX156" fmla="*/ 153251 w 396648"/>
                  <a:gd name="connsiteY156" fmla="*/ 144236 h 504825"/>
                  <a:gd name="connsiteX157" fmla="*/ 171281 w 396648"/>
                  <a:gd name="connsiteY157" fmla="*/ 144236 h 504825"/>
                  <a:gd name="connsiteX158" fmla="*/ 177619 w 396648"/>
                  <a:gd name="connsiteY158" fmla="*/ 146912 h 504825"/>
                  <a:gd name="connsiteX159" fmla="*/ 180296 w 396648"/>
                  <a:gd name="connsiteY159" fmla="*/ 153251 h 504825"/>
                  <a:gd name="connsiteX160" fmla="*/ 180296 w 396648"/>
                  <a:gd name="connsiteY160" fmla="*/ 171280 h 504825"/>
                  <a:gd name="connsiteX161" fmla="*/ 177619 w 396648"/>
                  <a:gd name="connsiteY161" fmla="*/ 177619 h 504825"/>
                  <a:gd name="connsiteX162" fmla="*/ 171281 w 396648"/>
                  <a:gd name="connsiteY162" fmla="*/ 180295 h 504825"/>
                  <a:gd name="connsiteX163" fmla="*/ 153251 w 396648"/>
                  <a:gd name="connsiteY163" fmla="*/ 180295 h 504825"/>
                  <a:gd name="connsiteX164" fmla="*/ 146913 w 396648"/>
                  <a:gd name="connsiteY164" fmla="*/ 177619 h 504825"/>
                  <a:gd name="connsiteX165" fmla="*/ 144237 w 396648"/>
                  <a:gd name="connsiteY165" fmla="*/ 171280 h 504825"/>
                  <a:gd name="connsiteX166" fmla="*/ 144237 w 396648"/>
                  <a:gd name="connsiteY166" fmla="*/ 153251 h 504825"/>
                  <a:gd name="connsiteX167" fmla="*/ 146913 w 396648"/>
                  <a:gd name="connsiteY167" fmla="*/ 146912 h 504825"/>
                  <a:gd name="connsiteX168" fmla="*/ 153251 w 396648"/>
                  <a:gd name="connsiteY168" fmla="*/ 144236 h 504825"/>
                  <a:gd name="connsiteX169" fmla="*/ 81134 w 396648"/>
                  <a:gd name="connsiteY169" fmla="*/ 144236 h 504825"/>
                  <a:gd name="connsiteX170" fmla="*/ 99163 w 396648"/>
                  <a:gd name="connsiteY170" fmla="*/ 144236 h 504825"/>
                  <a:gd name="connsiteX171" fmla="*/ 105502 w 396648"/>
                  <a:gd name="connsiteY171" fmla="*/ 146912 h 504825"/>
                  <a:gd name="connsiteX172" fmla="*/ 108178 w 396648"/>
                  <a:gd name="connsiteY172" fmla="*/ 153251 h 504825"/>
                  <a:gd name="connsiteX173" fmla="*/ 108178 w 396648"/>
                  <a:gd name="connsiteY173" fmla="*/ 171280 h 504825"/>
                  <a:gd name="connsiteX174" fmla="*/ 105502 w 396648"/>
                  <a:gd name="connsiteY174" fmla="*/ 177619 h 504825"/>
                  <a:gd name="connsiteX175" fmla="*/ 99163 w 396648"/>
                  <a:gd name="connsiteY175" fmla="*/ 180295 h 504825"/>
                  <a:gd name="connsiteX176" fmla="*/ 81134 w 396648"/>
                  <a:gd name="connsiteY176" fmla="*/ 180295 h 504825"/>
                  <a:gd name="connsiteX177" fmla="*/ 74795 w 396648"/>
                  <a:gd name="connsiteY177" fmla="*/ 177619 h 504825"/>
                  <a:gd name="connsiteX178" fmla="*/ 72119 w 396648"/>
                  <a:gd name="connsiteY178" fmla="*/ 171280 h 504825"/>
                  <a:gd name="connsiteX179" fmla="*/ 72119 w 396648"/>
                  <a:gd name="connsiteY179" fmla="*/ 153251 h 504825"/>
                  <a:gd name="connsiteX180" fmla="*/ 74795 w 396648"/>
                  <a:gd name="connsiteY180" fmla="*/ 146912 h 504825"/>
                  <a:gd name="connsiteX181" fmla="*/ 81134 w 396648"/>
                  <a:gd name="connsiteY181" fmla="*/ 144236 h 504825"/>
                  <a:gd name="connsiteX182" fmla="*/ 297487 w 396648"/>
                  <a:gd name="connsiteY182" fmla="*/ 72118 h 504825"/>
                  <a:gd name="connsiteX183" fmla="*/ 315517 w 396648"/>
                  <a:gd name="connsiteY183" fmla="*/ 72118 h 504825"/>
                  <a:gd name="connsiteX184" fmla="*/ 321855 w 396648"/>
                  <a:gd name="connsiteY184" fmla="*/ 74794 h 504825"/>
                  <a:gd name="connsiteX185" fmla="*/ 324532 w 396648"/>
                  <a:gd name="connsiteY185" fmla="*/ 81133 h 504825"/>
                  <a:gd name="connsiteX186" fmla="*/ 324532 w 396648"/>
                  <a:gd name="connsiteY186" fmla="*/ 99162 h 504825"/>
                  <a:gd name="connsiteX187" fmla="*/ 321855 w 396648"/>
                  <a:gd name="connsiteY187" fmla="*/ 105501 h 504825"/>
                  <a:gd name="connsiteX188" fmla="*/ 315517 w 396648"/>
                  <a:gd name="connsiteY188" fmla="*/ 108177 h 504825"/>
                  <a:gd name="connsiteX189" fmla="*/ 297487 w 396648"/>
                  <a:gd name="connsiteY189" fmla="*/ 108177 h 504825"/>
                  <a:gd name="connsiteX190" fmla="*/ 291149 w 396648"/>
                  <a:gd name="connsiteY190" fmla="*/ 105501 h 504825"/>
                  <a:gd name="connsiteX191" fmla="*/ 288473 w 396648"/>
                  <a:gd name="connsiteY191" fmla="*/ 99162 h 504825"/>
                  <a:gd name="connsiteX192" fmla="*/ 288473 w 396648"/>
                  <a:gd name="connsiteY192" fmla="*/ 81133 h 504825"/>
                  <a:gd name="connsiteX193" fmla="*/ 291149 w 396648"/>
                  <a:gd name="connsiteY193" fmla="*/ 74794 h 504825"/>
                  <a:gd name="connsiteX194" fmla="*/ 297487 w 396648"/>
                  <a:gd name="connsiteY194" fmla="*/ 72118 h 504825"/>
                  <a:gd name="connsiteX195" fmla="*/ 225370 w 396648"/>
                  <a:gd name="connsiteY195" fmla="*/ 72118 h 504825"/>
                  <a:gd name="connsiteX196" fmla="*/ 243399 w 396648"/>
                  <a:gd name="connsiteY196" fmla="*/ 72118 h 504825"/>
                  <a:gd name="connsiteX197" fmla="*/ 249738 w 396648"/>
                  <a:gd name="connsiteY197" fmla="*/ 74794 h 504825"/>
                  <a:gd name="connsiteX198" fmla="*/ 252414 w 396648"/>
                  <a:gd name="connsiteY198" fmla="*/ 81133 h 504825"/>
                  <a:gd name="connsiteX199" fmla="*/ 252414 w 396648"/>
                  <a:gd name="connsiteY199" fmla="*/ 99162 h 504825"/>
                  <a:gd name="connsiteX200" fmla="*/ 249738 w 396648"/>
                  <a:gd name="connsiteY200" fmla="*/ 105501 h 504825"/>
                  <a:gd name="connsiteX201" fmla="*/ 243399 w 396648"/>
                  <a:gd name="connsiteY201" fmla="*/ 108177 h 504825"/>
                  <a:gd name="connsiteX202" fmla="*/ 225370 w 396648"/>
                  <a:gd name="connsiteY202" fmla="*/ 108177 h 504825"/>
                  <a:gd name="connsiteX203" fmla="*/ 219031 w 396648"/>
                  <a:gd name="connsiteY203" fmla="*/ 105501 h 504825"/>
                  <a:gd name="connsiteX204" fmla="*/ 216355 w 396648"/>
                  <a:gd name="connsiteY204" fmla="*/ 99162 h 504825"/>
                  <a:gd name="connsiteX205" fmla="*/ 216355 w 396648"/>
                  <a:gd name="connsiteY205" fmla="*/ 81133 h 504825"/>
                  <a:gd name="connsiteX206" fmla="*/ 219031 w 396648"/>
                  <a:gd name="connsiteY206" fmla="*/ 74794 h 504825"/>
                  <a:gd name="connsiteX207" fmla="*/ 225370 w 396648"/>
                  <a:gd name="connsiteY207" fmla="*/ 72118 h 504825"/>
                  <a:gd name="connsiteX208" fmla="*/ 153251 w 396648"/>
                  <a:gd name="connsiteY208" fmla="*/ 72118 h 504825"/>
                  <a:gd name="connsiteX209" fmla="*/ 171281 w 396648"/>
                  <a:gd name="connsiteY209" fmla="*/ 72118 h 504825"/>
                  <a:gd name="connsiteX210" fmla="*/ 177619 w 396648"/>
                  <a:gd name="connsiteY210" fmla="*/ 74794 h 504825"/>
                  <a:gd name="connsiteX211" fmla="*/ 180296 w 396648"/>
                  <a:gd name="connsiteY211" fmla="*/ 81133 h 504825"/>
                  <a:gd name="connsiteX212" fmla="*/ 180296 w 396648"/>
                  <a:gd name="connsiteY212" fmla="*/ 99162 h 504825"/>
                  <a:gd name="connsiteX213" fmla="*/ 177619 w 396648"/>
                  <a:gd name="connsiteY213" fmla="*/ 105501 h 504825"/>
                  <a:gd name="connsiteX214" fmla="*/ 171281 w 396648"/>
                  <a:gd name="connsiteY214" fmla="*/ 108177 h 504825"/>
                  <a:gd name="connsiteX215" fmla="*/ 153251 w 396648"/>
                  <a:gd name="connsiteY215" fmla="*/ 108177 h 504825"/>
                  <a:gd name="connsiteX216" fmla="*/ 146913 w 396648"/>
                  <a:gd name="connsiteY216" fmla="*/ 105501 h 504825"/>
                  <a:gd name="connsiteX217" fmla="*/ 144237 w 396648"/>
                  <a:gd name="connsiteY217" fmla="*/ 99162 h 504825"/>
                  <a:gd name="connsiteX218" fmla="*/ 144237 w 396648"/>
                  <a:gd name="connsiteY218" fmla="*/ 81133 h 504825"/>
                  <a:gd name="connsiteX219" fmla="*/ 146913 w 396648"/>
                  <a:gd name="connsiteY219" fmla="*/ 74794 h 504825"/>
                  <a:gd name="connsiteX220" fmla="*/ 153251 w 396648"/>
                  <a:gd name="connsiteY220" fmla="*/ 72118 h 504825"/>
                  <a:gd name="connsiteX221" fmla="*/ 81134 w 396648"/>
                  <a:gd name="connsiteY221" fmla="*/ 72118 h 504825"/>
                  <a:gd name="connsiteX222" fmla="*/ 99163 w 396648"/>
                  <a:gd name="connsiteY222" fmla="*/ 72118 h 504825"/>
                  <a:gd name="connsiteX223" fmla="*/ 105502 w 396648"/>
                  <a:gd name="connsiteY223" fmla="*/ 74794 h 504825"/>
                  <a:gd name="connsiteX224" fmla="*/ 108178 w 396648"/>
                  <a:gd name="connsiteY224" fmla="*/ 81133 h 504825"/>
                  <a:gd name="connsiteX225" fmla="*/ 108178 w 396648"/>
                  <a:gd name="connsiteY225" fmla="*/ 99162 h 504825"/>
                  <a:gd name="connsiteX226" fmla="*/ 105502 w 396648"/>
                  <a:gd name="connsiteY226" fmla="*/ 105501 h 504825"/>
                  <a:gd name="connsiteX227" fmla="*/ 99163 w 396648"/>
                  <a:gd name="connsiteY227" fmla="*/ 108177 h 504825"/>
                  <a:gd name="connsiteX228" fmla="*/ 81134 w 396648"/>
                  <a:gd name="connsiteY228" fmla="*/ 108177 h 504825"/>
                  <a:gd name="connsiteX229" fmla="*/ 74795 w 396648"/>
                  <a:gd name="connsiteY229" fmla="*/ 105501 h 504825"/>
                  <a:gd name="connsiteX230" fmla="*/ 72119 w 396648"/>
                  <a:gd name="connsiteY230" fmla="*/ 99162 h 504825"/>
                  <a:gd name="connsiteX231" fmla="*/ 72119 w 396648"/>
                  <a:gd name="connsiteY231" fmla="*/ 81133 h 504825"/>
                  <a:gd name="connsiteX232" fmla="*/ 74795 w 396648"/>
                  <a:gd name="connsiteY232" fmla="*/ 74794 h 504825"/>
                  <a:gd name="connsiteX233" fmla="*/ 81134 w 396648"/>
                  <a:gd name="connsiteY233" fmla="*/ 72118 h 504825"/>
                  <a:gd name="connsiteX234" fmla="*/ 36059 w 396648"/>
                  <a:gd name="connsiteY234" fmla="*/ 36059 h 504825"/>
                  <a:gd name="connsiteX235" fmla="*/ 36059 w 396648"/>
                  <a:gd name="connsiteY235" fmla="*/ 468766 h 504825"/>
                  <a:gd name="connsiteX236" fmla="*/ 144236 w 396648"/>
                  <a:gd name="connsiteY236" fmla="*/ 468766 h 504825"/>
                  <a:gd name="connsiteX237" fmla="*/ 144236 w 396648"/>
                  <a:gd name="connsiteY237" fmla="*/ 405663 h 504825"/>
                  <a:gd name="connsiteX238" fmla="*/ 146912 w 396648"/>
                  <a:gd name="connsiteY238" fmla="*/ 399324 h 504825"/>
                  <a:gd name="connsiteX239" fmla="*/ 153250 w 396648"/>
                  <a:gd name="connsiteY239" fmla="*/ 396648 h 504825"/>
                  <a:gd name="connsiteX240" fmla="*/ 243398 w 396648"/>
                  <a:gd name="connsiteY240" fmla="*/ 396648 h 504825"/>
                  <a:gd name="connsiteX241" fmla="*/ 249737 w 396648"/>
                  <a:gd name="connsiteY241" fmla="*/ 399324 h 504825"/>
                  <a:gd name="connsiteX242" fmla="*/ 252413 w 396648"/>
                  <a:gd name="connsiteY242" fmla="*/ 405663 h 504825"/>
                  <a:gd name="connsiteX243" fmla="*/ 252413 w 396648"/>
                  <a:gd name="connsiteY243" fmla="*/ 468766 h 504825"/>
                  <a:gd name="connsiteX244" fmla="*/ 360590 w 396648"/>
                  <a:gd name="connsiteY244" fmla="*/ 468766 h 504825"/>
                  <a:gd name="connsiteX245" fmla="*/ 360590 w 396648"/>
                  <a:gd name="connsiteY245" fmla="*/ 36059 h 504825"/>
                  <a:gd name="connsiteX246" fmla="*/ 18030 w 396648"/>
                  <a:gd name="connsiteY246" fmla="*/ 0 h 504825"/>
                  <a:gd name="connsiteX247" fmla="*/ 378619 w 396648"/>
                  <a:gd name="connsiteY247" fmla="*/ 0 h 504825"/>
                  <a:gd name="connsiteX248" fmla="*/ 391296 w 396648"/>
                  <a:gd name="connsiteY248" fmla="*/ 5353 h 504825"/>
                  <a:gd name="connsiteX249" fmla="*/ 396648 w 396648"/>
                  <a:gd name="connsiteY249" fmla="*/ 18029 h 504825"/>
                  <a:gd name="connsiteX250" fmla="*/ 396648 w 396648"/>
                  <a:gd name="connsiteY250" fmla="*/ 486796 h 504825"/>
                  <a:gd name="connsiteX251" fmla="*/ 391296 w 396648"/>
                  <a:gd name="connsiteY251" fmla="*/ 499473 h 504825"/>
                  <a:gd name="connsiteX252" fmla="*/ 378619 w 396648"/>
                  <a:gd name="connsiteY252" fmla="*/ 504825 h 504825"/>
                  <a:gd name="connsiteX253" fmla="*/ 18030 w 396648"/>
                  <a:gd name="connsiteY253" fmla="*/ 504825 h 504825"/>
                  <a:gd name="connsiteX254" fmla="*/ 5352 w 396648"/>
                  <a:gd name="connsiteY254" fmla="*/ 499473 h 504825"/>
                  <a:gd name="connsiteX255" fmla="*/ 0 w 396648"/>
                  <a:gd name="connsiteY255" fmla="*/ 486796 h 504825"/>
                  <a:gd name="connsiteX256" fmla="*/ 0 w 396648"/>
                  <a:gd name="connsiteY256" fmla="*/ 18029 h 504825"/>
                  <a:gd name="connsiteX257" fmla="*/ 5352 w 396648"/>
                  <a:gd name="connsiteY257" fmla="*/ 5353 h 504825"/>
                  <a:gd name="connsiteX258" fmla="*/ 18030 w 396648"/>
                  <a:gd name="connsiteY258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396648" h="504825">
                    <a:moveTo>
                      <a:pt x="297487" y="360589"/>
                    </a:moveTo>
                    <a:lnTo>
                      <a:pt x="315517" y="360589"/>
                    </a:lnTo>
                    <a:cubicBezTo>
                      <a:pt x="317958" y="360589"/>
                      <a:pt x="320072" y="361481"/>
                      <a:pt x="321855" y="363266"/>
                    </a:cubicBezTo>
                    <a:cubicBezTo>
                      <a:pt x="323640" y="365050"/>
                      <a:pt x="324532" y="367162"/>
                      <a:pt x="324532" y="369604"/>
                    </a:cubicBezTo>
                    <a:lnTo>
                      <a:pt x="324532" y="387634"/>
                    </a:lnTo>
                    <a:cubicBezTo>
                      <a:pt x="324532" y="390075"/>
                      <a:pt x="323640" y="392188"/>
                      <a:pt x="321855" y="393972"/>
                    </a:cubicBezTo>
                    <a:cubicBezTo>
                      <a:pt x="320072" y="395756"/>
                      <a:pt x="317958" y="396648"/>
                      <a:pt x="315517" y="396648"/>
                    </a:cubicBezTo>
                    <a:lnTo>
                      <a:pt x="297487" y="396648"/>
                    </a:lnTo>
                    <a:cubicBezTo>
                      <a:pt x="295046" y="396648"/>
                      <a:pt x="292933" y="395756"/>
                      <a:pt x="291149" y="393972"/>
                    </a:cubicBezTo>
                    <a:cubicBezTo>
                      <a:pt x="289365" y="392188"/>
                      <a:pt x="288473" y="390075"/>
                      <a:pt x="288473" y="387634"/>
                    </a:cubicBezTo>
                    <a:lnTo>
                      <a:pt x="288473" y="369604"/>
                    </a:lnTo>
                    <a:cubicBezTo>
                      <a:pt x="288473" y="367162"/>
                      <a:pt x="289365" y="365050"/>
                      <a:pt x="291149" y="363266"/>
                    </a:cubicBezTo>
                    <a:cubicBezTo>
                      <a:pt x="292933" y="361481"/>
                      <a:pt x="295046" y="360589"/>
                      <a:pt x="297487" y="360589"/>
                    </a:cubicBezTo>
                    <a:close/>
                    <a:moveTo>
                      <a:pt x="81134" y="360589"/>
                    </a:moveTo>
                    <a:lnTo>
                      <a:pt x="99163" y="360589"/>
                    </a:lnTo>
                    <a:cubicBezTo>
                      <a:pt x="101605" y="360589"/>
                      <a:pt x="103718" y="361481"/>
                      <a:pt x="105502" y="363266"/>
                    </a:cubicBezTo>
                    <a:cubicBezTo>
                      <a:pt x="107286" y="365050"/>
                      <a:pt x="108178" y="367162"/>
                      <a:pt x="108178" y="369604"/>
                    </a:cubicBezTo>
                    <a:lnTo>
                      <a:pt x="108178" y="387634"/>
                    </a:lnTo>
                    <a:cubicBezTo>
                      <a:pt x="108178" y="390075"/>
                      <a:pt x="107286" y="392188"/>
                      <a:pt x="105502" y="393972"/>
                    </a:cubicBezTo>
                    <a:cubicBezTo>
                      <a:pt x="103718" y="395756"/>
                      <a:pt x="101605" y="396648"/>
                      <a:pt x="99163" y="396648"/>
                    </a:cubicBezTo>
                    <a:lnTo>
                      <a:pt x="81134" y="396648"/>
                    </a:lnTo>
                    <a:cubicBezTo>
                      <a:pt x="78693" y="396648"/>
                      <a:pt x="76580" y="395756"/>
                      <a:pt x="74795" y="393972"/>
                    </a:cubicBezTo>
                    <a:cubicBezTo>
                      <a:pt x="73011" y="392188"/>
                      <a:pt x="72119" y="390075"/>
                      <a:pt x="72119" y="387634"/>
                    </a:cubicBezTo>
                    <a:lnTo>
                      <a:pt x="72119" y="369604"/>
                    </a:lnTo>
                    <a:cubicBezTo>
                      <a:pt x="72119" y="367162"/>
                      <a:pt x="73011" y="365050"/>
                      <a:pt x="74795" y="363266"/>
                    </a:cubicBezTo>
                    <a:cubicBezTo>
                      <a:pt x="76580" y="361481"/>
                      <a:pt x="78693" y="360589"/>
                      <a:pt x="81134" y="360589"/>
                    </a:cubicBezTo>
                    <a:close/>
                    <a:moveTo>
                      <a:pt x="297487" y="288471"/>
                    </a:moveTo>
                    <a:lnTo>
                      <a:pt x="315517" y="288471"/>
                    </a:lnTo>
                    <a:cubicBezTo>
                      <a:pt x="317958" y="288471"/>
                      <a:pt x="320072" y="289363"/>
                      <a:pt x="321855" y="291148"/>
                    </a:cubicBezTo>
                    <a:cubicBezTo>
                      <a:pt x="323640" y="292932"/>
                      <a:pt x="324532" y="295045"/>
                      <a:pt x="324532" y="297486"/>
                    </a:cubicBezTo>
                    <a:lnTo>
                      <a:pt x="324532" y="315516"/>
                    </a:lnTo>
                    <a:cubicBezTo>
                      <a:pt x="324532" y="317957"/>
                      <a:pt x="323640" y="320070"/>
                      <a:pt x="321855" y="321854"/>
                    </a:cubicBezTo>
                    <a:cubicBezTo>
                      <a:pt x="320072" y="323638"/>
                      <a:pt x="317958" y="324530"/>
                      <a:pt x="315517" y="324530"/>
                    </a:cubicBezTo>
                    <a:lnTo>
                      <a:pt x="297487" y="324530"/>
                    </a:lnTo>
                    <a:cubicBezTo>
                      <a:pt x="295046" y="324530"/>
                      <a:pt x="292933" y="323638"/>
                      <a:pt x="291149" y="321854"/>
                    </a:cubicBezTo>
                    <a:cubicBezTo>
                      <a:pt x="289365" y="320070"/>
                      <a:pt x="288473" y="317957"/>
                      <a:pt x="288473" y="315516"/>
                    </a:cubicBezTo>
                    <a:lnTo>
                      <a:pt x="288473" y="297486"/>
                    </a:lnTo>
                    <a:cubicBezTo>
                      <a:pt x="288473" y="295045"/>
                      <a:pt x="289365" y="292932"/>
                      <a:pt x="291149" y="291148"/>
                    </a:cubicBezTo>
                    <a:cubicBezTo>
                      <a:pt x="292933" y="289363"/>
                      <a:pt x="295046" y="288471"/>
                      <a:pt x="297487" y="288471"/>
                    </a:cubicBezTo>
                    <a:close/>
                    <a:moveTo>
                      <a:pt x="225370" y="288471"/>
                    </a:moveTo>
                    <a:lnTo>
                      <a:pt x="243399" y="288471"/>
                    </a:lnTo>
                    <a:cubicBezTo>
                      <a:pt x="245841" y="288471"/>
                      <a:pt x="247953" y="289363"/>
                      <a:pt x="249738" y="291148"/>
                    </a:cubicBezTo>
                    <a:cubicBezTo>
                      <a:pt x="251522" y="292932"/>
                      <a:pt x="252414" y="295045"/>
                      <a:pt x="252414" y="297486"/>
                    </a:cubicBezTo>
                    <a:lnTo>
                      <a:pt x="252414" y="315516"/>
                    </a:lnTo>
                    <a:cubicBezTo>
                      <a:pt x="252414" y="317957"/>
                      <a:pt x="251522" y="320070"/>
                      <a:pt x="249738" y="321854"/>
                    </a:cubicBezTo>
                    <a:cubicBezTo>
                      <a:pt x="247953" y="323638"/>
                      <a:pt x="245841" y="324530"/>
                      <a:pt x="243399" y="324530"/>
                    </a:cubicBezTo>
                    <a:lnTo>
                      <a:pt x="225370" y="324530"/>
                    </a:lnTo>
                    <a:cubicBezTo>
                      <a:pt x="222928" y="324530"/>
                      <a:pt x="220816" y="323638"/>
                      <a:pt x="219031" y="321854"/>
                    </a:cubicBezTo>
                    <a:cubicBezTo>
                      <a:pt x="217247" y="320070"/>
                      <a:pt x="216355" y="317957"/>
                      <a:pt x="216355" y="315516"/>
                    </a:cubicBezTo>
                    <a:lnTo>
                      <a:pt x="216355" y="297486"/>
                    </a:lnTo>
                    <a:cubicBezTo>
                      <a:pt x="216355" y="295045"/>
                      <a:pt x="217247" y="292932"/>
                      <a:pt x="219031" y="291148"/>
                    </a:cubicBezTo>
                    <a:cubicBezTo>
                      <a:pt x="220816" y="289363"/>
                      <a:pt x="222928" y="288471"/>
                      <a:pt x="225370" y="288471"/>
                    </a:cubicBezTo>
                    <a:close/>
                    <a:moveTo>
                      <a:pt x="153251" y="288471"/>
                    </a:moveTo>
                    <a:lnTo>
                      <a:pt x="171281" y="288471"/>
                    </a:lnTo>
                    <a:cubicBezTo>
                      <a:pt x="173723" y="288471"/>
                      <a:pt x="175836" y="289363"/>
                      <a:pt x="177619" y="291148"/>
                    </a:cubicBezTo>
                    <a:cubicBezTo>
                      <a:pt x="179404" y="292932"/>
                      <a:pt x="180296" y="295045"/>
                      <a:pt x="180296" y="297486"/>
                    </a:cubicBezTo>
                    <a:lnTo>
                      <a:pt x="180296" y="315516"/>
                    </a:lnTo>
                    <a:cubicBezTo>
                      <a:pt x="180296" y="317957"/>
                      <a:pt x="179404" y="320070"/>
                      <a:pt x="177619" y="321854"/>
                    </a:cubicBezTo>
                    <a:cubicBezTo>
                      <a:pt x="175836" y="323638"/>
                      <a:pt x="173723" y="324530"/>
                      <a:pt x="171281" y="324530"/>
                    </a:cubicBezTo>
                    <a:lnTo>
                      <a:pt x="153251" y="324530"/>
                    </a:lnTo>
                    <a:cubicBezTo>
                      <a:pt x="150810" y="324530"/>
                      <a:pt x="148697" y="323638"/>
                      <a:pt x="146913" y="321854"/>
                    </a:cubicBezTo>
                    <a:cubicBezTo>
                      <a:pt x="145129" y="320070"/>
                      <a:pt x="144237" y="317957"/>
                      <a:pt x="144237" y="315516"/>
                    </a:cubicBezTo>
                    <a:lnTo>
                      <a:pt x="144237" y="297486"/>
                    </a:lnTo>
                    <a:cubicBezTo>
                      <a:pt x="144237" y="295045"/>
                      <a:pt x="145129" y="292932"/>
                      <a:pt x="146913" y="291148"/>
                    </a:cubicBezTo>
                    <a:cubicBezTo>
                      <a:pt x="148697" y="289363"/>
                      <a:pt x="150810" y="288471"/>
                      <a:pt x="153251" y="288471"/>
                    </a:cubicBezTo>
                    <a:close/>
                    <a:moveTo>
                      <a:pt x="81134" y="288471"/>
                    </a:moveTo>
                    <a:lnTo>
                      <a:pt x="99163" y="288471"/>
                    </a:lnTo>
                    <a:cubicBezTo>
                      <a:pt x="101605" y="288471"/>
                      <a:pt x="103718" y="289363"/>
                      <a:pt x="105502" y="291148"/>
                    </a:cubicBezTo>
                    <a:cubicBezTo>
                      <a:pt x="107286" y="292932"/>
                      <a:pt x="108178" y="295045"/>
                      <a:pt x="108178" y="297486"/>
                    </a:cubicBezTo>
                    <a:lnTo>
                      <a:pt x="108178" y="315516"/>
                    </a:lnTo>
                    <a:cubicBezTo>
                      <a:pt x="108178" y="317957"/>
                      <a:pt x="107286" y="320070"/>
                      <a:pt x="105502" y="321854"/>
                    </a:cubicBezTo>
                    <a:cubicBezTo>
                      <a:pt x="103718" y="323638"/>
                      <a:pt x="101605" y="324530"/>
                      <a:pt x="99163" y="324530"/>
                    </a:cubicBezTo>
                    <a:lnTo>
                      <a:pt x="81134" y="324530"/>
                    </a:lnTo>
                    <a:cubicBezTo>
                      <a:pt x="78693" y="324530"/>
                      <a:pt x="76580" y="323638"/>
                      <a:pt x="74795" y="321854"/>
                    </a:cubicBezTo>
                    <a:cubicBezTo>
                      <a:pt x="73011" y="320070"/>
                      <a:pt x="72119" y="317957"/>
                      <a:pt x="72119" y="315516"/>
                    </a:cubicBezTo>
                    <a:lnTo>
                      <a:pt x="72119" y="297486"/>
                    </a:lnTo>
                    <a:cubicBezTo>
                      <a:pt x="72119" y="295045"/>
                      <a:pt x="73011" y="292932"/>
                      <a:pt x="74795" y="291148"/>
                    </a:cubicBezTo>
                    <a:cubicBezTo>
                      <a:pt x="76580" y="289363"/>
                      <a:pt x="78693" y="288471"/>
                      <a:pt x="81134" y="288471"/>
                    </a:cubicBezTo>
                    <a:close/>
                    <a:moveTo>
                      <a:pt x="297487" y="216353"/>
                    </a:moveTo>
                    <a:lnTo>
                      <a:pt x="315517" y="216353"/>
                    </a:lnTo>
                    <a:cubicBezTo>
                      <a:pt x="317958" y="216353"/>
                      <a:pt x="320072" y="217245"/>
                      <a:pt x="321855" y="219029"/>
                    </a:cubicBezTo>
                    <a:cubicBezTo>
                      <a:pt x="323640" y="220813"/>
                      <a:pt x="324532" y="222926"/>
                      <a:pt x="324532" y="225367"/>
                    </a:cubicBezTo>
                    <a:lnTo>
                      <a:pt x="324532" y="243397"/>
                    </a:lnTo>
                    <a:cubicBezTo>
                      <a:pt x="324532" y="245838"/>
                      <a:pt x="323640" y="247951"/>
                      <a:pt x="321855" y="249735"/>
                    </a:cubicBezTo>
                    <a:cubicBezTo>
                      <a:pt x="320072" y="251519"/>
                      <a:pt x="317958" y="252411"/>
                      <a:pt x="315517" y="252411"/>
                    </a:cubicBezTo>
                    <a:lnTo>
                      <a:pt x="297487" y="252411"/>
                    </a:lnTo>
                    <a:cubicBezTo>
                      <a:pt x="295046" y="252411"/>
                      <a:pt x="292933" y="251519"/>
                      <a:pt x="291149" y="249735"/>
                    </a:cubicBezTo>
                    <a:cubicBezTo>
                      <a:pt x="289365" y="247951"/>
                      <a:pt x="288473" y="245838"/>
                      <a:pt x="288473" y="243397"/>
                    </a:cubicBezTo>
                    <a:lnTo>
                      <a:pt x="288473" y="225367"/>
                    </a:lnTo>
                    <a:cubicBezTo>
                      <a:pt x="288473" y="222926"/>
                      <a:pt x="289365" y="220813"/>
                      <a:pt x="291149" y="219029"/>
                    </a:cubicBezTo>
                    <a:cubicBezTo>
                      <a:pt x="292933" y="217245"/>
                      <a:pt x="295046" y="216353"/>
                      <a:pt x="297487" y="216353"/>
                    </a:cubicBezTo>
                    <a:close/>
                    <a:moveTo>
                      <a:pt x="225370" y="216353"/>
                    </a:moveTo>
                    <a:lnTo>
                      <a:pt x="243399" y="216353"/>
                    </a:lnTo>
                    <a:cubicBezTo>
                      <a:pt x="245841" y="216353"/>
                      <a:pt x="247953" y="217245"/>
                      <a:pt x="249738" y="219029"/>
                    </a:cubicBezTo>
                    <a:cubicBezTo>
                      <a:pt x="251522" y="220813"/>
                      <a:pt x="252414" y="222926"/>
                      <a:pt x="252414" y="225367"/>
                    </a:cubicBezTo>
                    <a:lnTo>
                      <a:pt x="252414" y="243397"/>
                    </a:lnTo>
                    <a:cubicBezTo>
                      <a:pt x="252414" y="245838"/>
                      <a:pt x="251522" y="247951"/>
                      <a:pt x="249738" y="249735"/>
                    </a:cubicBezTo>
                    <a:cubicBezTo>
                      <a:pt x="247953" y="251519"/>
                      <a:pt x="245841" y="252411"/>
                      <a:pt x="243399" y="252411"/>
                    </a:cubicBezTo>
                    <a:lnTo>
                      <a:pt x="225370" y="252411"/>
                    </a:lnTo>
                    <a:cubicBezTo>
                      <a:pt x="222928" y="252411"/>
                      <a:pt x="220816" y="251519"/>
                      <a:pt x="219031" y="249735"/>
                    </a:cubicBezTo>
                    <a:cubicBezTo>
                      <a:pt x="217247" y="247951"/>
                      <a:pt x="216355" y="245838"/>
                      <a:pt x="216355" y="243397"/>
                    </a:cubicBezTo>
                    <a:lnTo>
                      <a:pt x="216355" y="225367"/>
                    </a:lnTo>
                    <a:cubicBezTo>
                      <a:pt x="216355" y="222926"/>
                      <a:pt x="217247" y="220813"/>
                      <a:pt x="219031" y="219029"/>
                    </a:cubicBezTo>
                    <a:cubicBezTo>
                      <a:pt x="220816" y="217245"/>
                      <a:pt x="222928" y="216353"/>
                      <a:pt x="225370" y="216353"/>
                    </a:cubicBezTo>
                    <a:close/>
                    <a:moveTo>
                      <a:pt x="153251" y="216353"/>
                    </a:moveTo>
                    <a:lnTo>
                      <a:pt x="171281" y="216353"/>
                    </a:lnTo>
                    <a:cubicBezTo>
                      <a:pt x="173723" y="216353"/>
                      <a:pt x="175836" y="217245"/>
                      <a:pt x="177619" y="219029"/>
                    </a:cubicBezTo>
                    <a:cubicBezTo>
                      <a:pt x="179404" y="220813"/>
                      <a:pt x="180296" y="222926"/>
                      <a:pt x="180296" y="225367"/>
                    </a:cubicBezTo>
                    <a:lnTo>
                      <a:pt x="180296" y="243397"/>
                    </a:lnTo>
                    <a:cubicBezTo>
                      <a:pt x="180296" y="245838"/>
                      <a:pt x="179404" y="247951"/>
                      <a:pt x="177619" y="249735"/>
                    </a:cubicBezTo>
                    <a:cubicBezTo>
                      <a:pt x="175836" y="251519"/>
                      <a:pt x="173723" y="252411"/>
                      <a:pt x="171281" y="252411"/>
                    </a:cubicBezTo>
                    <a:lnTo>
                      <a:pt x="153251" y="252411"/>
                    </a:lnTo>
                    <a:cubicBezTo>
                      <a:pt x="150810" y="252411"/>
                      <a:pt x="148697" y="251519"/>
                      <a:pt x="146913" y="249735"/>
                    </a:cubicBezTo>
                    <a:cubicBezTo>
                      <a:pt x="145129" y="247951"/>
                      <a:pt x="144237" y="245838"/>
                      <a:pt x="144237" y="243397"/>
                    </a:cubicBezTo>
                    <a:lnTo>
                      <a:pt x="144237" y="225367"/>
                    </a:lnTo>
                    <a:cubicBezTo>
                      <a:pt x="144237" y="222926"/>
                      <a:pt x="145129" y="220813"/>
                      <a:pt x="146913" y="219029"/>
                    </a:cubicBezTo>
                    <a:cubicBezTo>
                      <a:pt x="148697" y="217245"/>
                      <a:pt x="150810" y="216353"/>
                      <a:pt x="153251" y="216353"/>
                    </a:cubicBezTo>
                    <a:close/>
                    <a:moveTo>
                      <a:pt x="81134" y="216353"/>
                    </a:moveTo>
                    <a:lnTo>
                      <a:pt x="99163" y="216353"/>
                    </a:lnTo>
                    <a:cubicBezTo>
                      <a:pt x="101605" y="216353"/>
                      <a:pt x="103718" y="217245"/>
                      <a:pt x="105502" y="219029"/>
                    </a:cubicBezTo>
                    <a:cubicBezTo>
                      <a:pt x="107286" y="220813"/>
                      <a:pt x="108178" y="222926"/>
                      <a:pt x="108178" y="225367"/>
                    </a:cubicBezTo>
                    <a:lnTo>
                      <a:pt x="108178" y="243397"/>
                    </a:lnTo>
                    <a:cubicBezTo>
                      <a:pt x="108178" y="245838"/>
                      <a:pt x="107286" y="247951"/>
                      <a:pt x="105502" y="249735"/>
                    </a:cubicBezTo>
                    <a:cubicBezTo>
                      <a:pt x="103718" y="251519"/>
                      <a:pt x="101605" y="252411"/>
                      <a:pt x="99163" y="252411"/>
                    </a:cubicBezTo>
                    <a:lnTo>
                      <a:pt x="81134" y="252411"/>
                    </a:lnTo>
                    <a:cubicBezTo>
                      <a:pt x="78693" y="252411"/>
                      <a:pt x="76580" y="251519"/>
                      <a:pt x="74795" y="249735"/>
                    </a:cubicBezTo>
                    <a:cubicBezTo>
                      <a:pt x="73011" y="247951"/>
                      <a:pt x="72119" y="245838"/>
                      <a:pt x="72119" y="243397"/>
                    </a:cubicBezTo>
                    <a:lnTo>
                      <a:pt x="72119" y="225367"/>
                    </a:lnTo>
                    <a:cubicBezTo>
                      <a:pt x="72119" y="222926"/>
                      <a:pt x="73011" y="220813"/>
                      <a:pt x="74795" y="219029"/>
                    </a:cubicBezTo>
                    <a:cubicBezTo>
                      <a:pt x="76580" y="217245"/>
                      <a:pt x="78693" y="216353"/>
                      <a:pt x="81134" y="216353"/>
                    </a:cubicBezTo>
                    <a:close/>
                    <a:moveTo>
                      <a:pt x="297487" y="144236"/>
                    </a:moveTo>
                    <a:lnTo>
                      <a:pt x="315517" y="144236"/>
                    </a:lnTo>
                    <a:cubicBezTo>
                      <a:pt x="317958" y="144236"/>
                      <a:pt x="320072" y="145128"/>
                      <a:pt x="321855" y="146912"/>
                    </a:cubicBezTo>
                    <a:cubicBezTo>
                      <a:pt x="323640" y="148696"/>
                      <a:pt x="324532" y="150809"/>
                      <a:pt x="324532" y="153251"/>
                    </a:cubicBezTo>
                    <a:lnTo>
                      <a:pt x="324532" y="171280"/>
                    </a:lnTo>
                    <a:cubicBezTo>
                      <a:pt x="324532" y="173721"/>
                      <a:pt x="323640" y="175834"/>
                      <a:pt x="321855" y="177619"/>
                    </a:cubicBezTo>
                    <a:cubicBezTo>
                      <a:pt x="320072" y="179402"/>
                      <a:pt x="317958" y="180295"/>
                      <a:pt x="315517" y="180295"/>
                    </a:cubicBezTo>
                    <a:lnTo>
                      <a:pt x="297487" y="180295"/>
                    </a:lnTo>
                    <a:cubicBezTo>
                      <a:pt x="295046" y="180295"/>
                      <a:pt x="292933" y="179402"/>
                      <a:pt x="291149" y="177619"/>
                    </a:cubicBezTo>
                    <a:cubicBezTo>
                      <a:pt x="289365" y="175834"/>
                      <a:pt x="288473" y="173721"/>
                      <a:pt x="288473" y="171280"/>
                    </a:cubicBezTo>
                    <a:lnTo>
                      <a:pt x="288473" y="153251"/>
                    </a:lnTo>
                    <a:cubicBezTo>
                      <a:pt x="288473" y="150809"/>
                      <a:pt x="289365" y="148696"/>
                      <a:pt x="291149" y="146912"/>
                    </a:cubicBezTo>
                    <a:cubicBezTo>
                      <a:pt x="292933" y="145128"/>
                      <a:pt x="295046" y="144236"/>
                      <a:pt x="297487" y="144236"/>
                    </a:cubicBezTo>
                    <a:close/>
                    <a:moveTo>
                      <a:pt x="225370" y="144236"/>
                    </a:moveTo>
                    <a:lnTo>
                      <a:pt x="243399" y="144236"/>
                    </a:lnTo>
                    <a:cubicBezTo>
                      <a:pt x="245841" y="144236"/>
                      <a:pt x="247953" y="145128"/>
                      <a:pt x="249738" y="146912"/>
                    </a:cubicBezTo>
                    <a:cubicBezTo>
                      <a:pt x="251522" y="148696"/>
                      <a:pt x="252414" y="150809"/>
                      <a:pt x="252414" y="153251"/>
                    </a:cubicBezTo>
                    <a:lnTo>
                      <a:pt x="252414" y="171280"/>
                    </a:lnTo>
                    <a:cubicBezTo>
                      <a:pt x="252414" y="173721"/>
                      <a:pt x="251522" y="175834"/>
                      <a:pt x="249738" y="177619"/>
                    </a:cubicBezTo>
                    <a:cubicBezTo>
                      <a:pt x="247953" y="179402"/>
                      <a:pt x="245841" y="180295"/>
                      <a:pt x="243399" y="180295"/>
                    </a:cubicBezTo>
                    <a:lnTo>
                      <a:pt x="225370" y="180295"/>
                    </a:lnTo>
                    <a:cubicBezTo>
                      <a:pt x="222928" y="180295"/>
                      <a:pt x="220816" y="179402"/>
                      <a:pt x="219031" y="177619"/>
                    </a:cubicBezTo>
                    <a:cubicBezTo>
                      <a:pt x="217247" y="175834"/>
                      <a:pt x="216355" y="173721"/>
                      <a:pt x="216355" y="171280"/>
                    </a:cubicBezTo>
                    <a:lnTo>
                      <a:pt x="216355" y="153251"/>
                    </a:lnTo>
                    <a:cubicBezTo>
                      <a:pt x="216355" y="150809"/>
                      <a:pt x="217247" y="148696"/>
                      <a:pt x="219031" y="146912"/>
                    </a:cubicBezTo>
                    <a:cubicBezTo>
                      <a:pt x="220816" y="145128"/>
                      <a:pt x="222928" y="144236"/>
                      <a:pt x="225370" y="144236"/>
                    </a:cubicBezTo>
                    <a:close/>
                    <a:moveTo>
                      <a:pt x="153251" y="144236"/>
                    </a:moveTo>
                    <a:lnTo>
                      <a:pt x="171281" y="144236"/>
                    </a:lnTo>
                    <a:cubicBezTo>
                      <a:pt x="173723" y="144236"/>
                      <a:pt x="175836" y="145128"/>
                      <a:pt x="177619" y="146912"/>
                    </a:cubicBezTo>
                    <a:cubicBezTo>
                      <a:pt x="179404" y="148696"/>
                      <a:pt x="180296" y="150809"/>
                      <a:pt x="180296" y="153251"/>
                    </a:cubicBezTo>
                    <a:lnTo>
                      <a:pt x="180296" y="171280"/>
                    </a:lnTo>
                    <a:cubicBezTo>
                      <a:pt x="180296" y="173721"/>
                      <a:pt x="179404" y="175834"/>
                      <a:pt x="177619" y="177619"/>
                    </a:cubicBezTo>
                    <a:cubicBezTo>
                      <a:pt x="175836" y="179402"/>
                      <a:pt x="173723" y="180295"/>
                      <a:pt x="171281" y="180295"/>
                    </a:cubicBezTo>
                    <a:lnTo>
                      <a:pt x="153251" y="180295"/>
                    </a:lnTo>
                    <a:cubicBezTo>
                      <a:pt x="150810" y="180295"/>
                      <a:pt x="148697" y="179402"/>
                      <a:pt x="146913" y="177619"/>
                    </a:cubicBezTo>
                    <a:cubicBezTo>
                      <a:pt x="145129" y="175834"/>
                      <a:pt x="144237" y="173721"/>
                      <a:pt x="144237" y="171280"/>
                    </a:cubicBezTo>
                    <a:lnTo>
                      <a:pt x="144237" y="153251"/>
                    </a:lnTo>
                    <a:cubicBezTo>
                      <a:pt x="144237" y="150809"/>
                      <a:pt x="145129" y="148696"/>
                      <a:pt x="146913" y="146912"/>
                    </a:cubicBezTo>
                    <a:cubicBezTo>
                      <a:pt x="148697" y="145128"/>
                      <a:pt x="150810" y="144236"/>
                      <a:pt x="153251" y="144236"/>
                    </a:cubicBezTo>
                    <a:close/>
                    <a:moveTo>
                      <a:pt x="81134" y="144236"/>
                    </a:moveTo>
                    <a:lnTo>
                      <a:pt x="99163" y="144236"/>
                    </a:lnTo>
                    <a:cubicBezTo>
                      <a:pt x="101605" y="144236"/>
                      <a:pt x="103718" y="145128"/>
                      <a:pt x="105502" y="146912"/>
                    </a:cubicBezTo>
                    <a:cubicBezTo>
                      <a:pt x="107286" y="148696"/>
                      <a:pt x="108178" y="150809"/>
                      <a:pt x="108178" y="153251"/>
                    </a:cubicBezTo>
                    <a:lnTo>
                      <a:pt x="108178" y="171280"/>
                    </a:lnTo>
                    <a:cubicBezTo>
                      <a:pt x="108178" y="173721"/>
                      <a:pt x="107286" y="175834"/>
                      <a:pt x="105502" y="177619"/>
                    </a:cubicBezTo>
                    <a:cubicBezTo>
                      <a:pt x="103718" y="179402"/>
                      <a:pt x="101605" y="180295"/>
                      <a:pt x="99163" y="180295"/>
                    </a:cubicBezTo>
                    <a:lnTo>
                      <a:pt x="81134" y="180295"/>
                    </a:lnTo>
                    <a:cubicBezTo>
                      <a:pt x="78693" y="180295"/>
                      <a:pt x="76580" y="179402"/>
                      <a:pt x="74795" y="177619"/>
                    </a:cubicBezTo>
                    <a:cubicBezTo>
                      <a:pt x="73011" y="175834"/>
                      <a:pt x="72119" y="173721"/>
                      <a:pt x="72119" y="171280"/>
                    </a:cubicBezTo>
                    <a:lnTo>
                      <a:pt x="72119" y="153251"/>
                    </a:lnTo>
                    <a:cubicBezTo>
                      <a:pt x="72119" y="150809"/>
                      <a:pt x="73011" y="148696"/>
                      <a:pt x="74795" y="146912"/>
                    </a:cubicBezTo>
                    <a:cubicBezTo>
                      <a:pt x="76580" y="145128"/>
                      <a:pt x="78693" y="144236"/>
                      <a:pt x="81134" y="144236"/>
                    </a:cubicBezTo>
                    <a:close/>
                    <a:moveTo>
                      <a:pt x="297487" y="72118"/>
                    </a:moveTo>
                    <a:lnTo>
                      <a:pt x="315517" y="72118"/>
                    </a:lnTo>
                    <a:cubicBezTo>
                      <a:pt x="317958" y="72118"/>
                      <a:pt x="320072" y="73010"/>
                      <a:pt x="321855" y="74794"/>
                    </a:cubicBezTo>
                    <a:cubicBezTo>
                      <a:pt x="323640" y="76578"/>
                      <a:pt x="324532" y="78691"/>
                      <a:pt x="324532" y="81133"/>
                    </a:cubicBezTo>
                    <a:lnTo>
                      <a:pt x="324532" y="99162"/>
                    </a:lnTo>
                    <a:cubicBezTo>
                      <a:pt x="324532" y="101603"/>
                      <a:pt x="323640" y="103716"/>
                      <a:pt x="321855" y="105501"/>
                    </a:cubicBezTo>
                    <a:cubicBezTo>
                      <a:pt x="320072" y="107285"/>
                      <a:pt x="317958" y="108177"/>
                      <a:pt x="315517" y="108177"/>
                    </a:cubicBezTo>
                    <a:lnTo>
                      <a:pt x="297487" y="108177"/>
                    </a:lnTo>
                    <a:cubicBezTo>
                      <a:pt x="295046" y="108177"/>
                      <a:pt x="292933" y="107285"/>
                      <a:pt x="291149" y="105501"/>
                    </a:cubicBezTo>
                    <a:cubicBezTo>
                      <a:pt x="289365" y="103716"/>
                      <a:pt x="288473" y="101603"/>
                      <a:pt x="288473" y="99162"/>
                    </a:cubicBezTo>
                    <a:lnTo>
                      <a:pt x="288473" y="81133"/>
                    </a:lnTo>
                    <a:cubicBezTo>
                      <a:pt x="288473" y="78691"/>
                      <a:pt x="289365" y="76578"/>
                      <a:pt x="291149" y="74794"/>
                    </a:cubicBezTo>
                    <a:cubicBezTo>
                      <a:pt x="292933" y="73010"/>
                      <a:pt x="295046" y="72118"/>
                      <a:pt x="297487" y="72118"/>
                    </a:cubicBezTo>
                    <a:close/>
                    <a:moveTo>
                      <a:pt x="225370" y="72118"/>
                    </a:moveTo>
                    <a:lnTo>
                      <a:pt x="243399" y="72118"/>
                    </a:lnTo>
                    <a:cubicBezTo>
                      <a:pt x="245841" y="72118"/>
                      <a:pt x="247953" y="73010"/>
                      <a:pt x="249738" y="74794"/>
                    </a:cubicBezTo>
                    <a:cubicBezTo>
                      <a:pt x="251522" y="76578"/>
                      <a:pt x="252414" y="78691"/>
                      <a:pt x="252414" y="81133"/>
                    </a:cubicBezTo>
                    <a:lnTo>
                      <a:pt x="252414" y="99162"/>
                    </a:lnTo>
                    <a:cubicBezTo>
                      <a:pt x="252414" y="101603"/>
                      <a:pt x="251522" y="103716"/>
                      <a:pt x="249738" y="105501"/>
                    </a:cubicBezTo>
                    <a:cubicBezTo>
                      <a:pt x="247953" y="107285"/>
                      <a:pt x="245841" y="108177"/>
                      <a:pt x="243399" y="108177"/>
                    </a:cubicBezTo>
                    <a:lnTo>
                      <a:pt x="225370" y="108177"/>
                    </a:lnTo>
                    <a:cubicBezTo>
                      <a:pt x="222928" y="108177"/>
                      <a:pt x="220816" y="107285"/>
                      <a:pt x="219031" y="105501"/>
                    </a:cubicBezTo>
                    <a:cubicBezTo>
                      <a:pt x="217247" y="103716"/>
                      <a:pt x="216355" y="101603"/>
                      <a:pt x="216355" y="99162"/>
                    </a:cubicBezTo>
                    <a:lnTo>
                      <a:pt x="216355" y="81133"/>
                    </a:lnTo>
                    <a:cubicBezTo>
                      <a:pt x="216355" y="78691"/>
                      <a:pt x="217247" y="76578"/>
                      <a:pt x="219031" y="74794"/>
                    </a:cubicBezTo>
                    <a:cubicBezTo>
                      <a:pt x="220816" y="73010"/>
                      <a:pt x="222928" y="72118"/>
                      <a:pt x="225370" y="72118"/>
                    </a:cubicBezTo>
                    <a:close/>
                    <a:moveTo>
                      <a:pt x="153251" y="72118"/>
                    </a:moveTo>
                    <a:lnTo>
                      <a:pt x="171281" y="72118"/>
                    </a:lnTo>
                    <a:cubicBezTo>
                      <a:pt x="173723" y="72118"/>
                      <a:pt x="175836" y="73010"/>
                      <a:pt x="177619" y="74794"/>
                    </a:cubicBezTo>
                    <a:cubicBezTo>
                      <a:pt x="179404" y="76578"/>
                      <a:pt x="180296" y="78691"/>
                      <a:pt x="180296" y="81133"/>
                    </a:cubicBezTo>
                    <a:lnTo>
                      <a:pt x="180296" y="99162"/>
                    </a:lnTo>
                    <a:cubicBezTo>
                      <a:pt x="180296" y="101603"/>
                      <a:pt x="179404" y="103716"/>
                      <a:pt x="177619" y="105501"/>
                    </a:cubicBezTo>
                    <a:cubicBezTo>
                      <a:pt x="175836" y="107285"/>
                      <a:pt x="173723" y="108177"/>
                      <a:pt x="171281" y="108177"/>
                    </a:cubicBezTo>
                    <a:lnTo>
                      <a:pt x="153251" y="108177"/>
                    </a:lnTo>
                    <a:cubicBezTo>
                      <a:pt x="150810" y="108177"/>
                      <a:pt x="148697" y="107285"/>
                      <a:pt x="146913" y="105501"/>
                    </a:cubicBezTo>
                    <a:cubicBezTo>
                      <a:pt x="145129" y="103716"/>
                      <a:pt x="144237" y="101603"/>
                      <a:pt x="144237" y="99162"/>
                    </a:cubicBezTo>
                    <a:lnTo>
                      <a:pt x="144237" y="81133"/>
                    </a:lnTo>
                    <a:cubicBezTo>
                      <a:pt x="144237" y="78691"/>
                      <a:pt x="145129" y="76578"/>
                      <a:pt x="146913" y="74794"/>
                    </a:cubicBezTo>
                    <a:cubicBezTo>
                      <a:pt x="148697" y="73010"/>
                      <a:pt x="150810" y="72118"/>
                      <a:pt x="153251" y="72118"/>
                    </a:cubicBezTo>
                    <a:close/>
                    <a:moveTo>
                      <a:pt x="81134" y="72118"/>
                    </a:moveTo>
                    <a:lnTo>
                      <a:pt x="99163" y="72118"/>
                    </a:lnTo>
                    <a:cubicBezTo>
                      <a:pt x="101605" y="72118"/>
                      <a:pt x="103718" y="73010"/>
                      <a:pt x="105502" y="74794"/>
                    </a:cubicBezTo>
                    <a:cubicBezTo>
                      <a:pt x="107286" y="76578"/>
                      <a:pt x="108178" y="78691"/>
                      <a:pt x="108178" y="81133"/>
                    </a:cubicBezTo>
                    <a:lnTo>
                      <a:pt x="108178" y="99162"/>
                    </a:lnTo>
                    <a:cubicBezTo>
                      <a:pt x="108178" y="101603"/>
                      <a:pt x="107286" y="103716"/>
                      <a:pt x="105502" y="105501"/>
                    </a:cubicBezTo>
                    <a:cubicBezTo>
                      <a:pt x="103718" y="107285"/>
                      <a:pt x="101605" y="108177"/>
                      <a:pt x="99163" y="108177"/>
                    </a:cubicBezTo>
                    <a:lnTo>
                      <a:pt x="81134" y="108177"/>
                    </a:lnTo>
                    <a:cubicBezTo>
                      <a:pt x="78693" y="108177"/>
                      <a:pt x="76580" y="107285"/>
                      <a:pt x="74795" y="105501"/>
                    </a:cubicBezTo>
                    <a:cubicBezTo>
                      <a:pt x="73011" y="103716"/>
                      <a:pt x="72119" y="101603"/>
                      <a:pt x="72119" y="99162"/>
                    </a:cubicBezTo>
                    <a:lnTo>
                      <a:pt x="72119" y="81133"/>
                    </a:lnTo>
                    <a:cubicBezTo>
                      <a:pt x="72119" y="78691"/>
                      <a:pt x="73011" y="76578"/>
                      <a:pt x="74795" y="74794"/>
                    </a:cubicBezTo>
                    <a:cubicBezTo>
                      <a:pt x="76580" y="73010"/>
                      <a:pt x="78693" y="72118"/>
                      <a:pt x="81134" y="72118"/>
                    </a:cubicBezTo>
                    <a:close/>
                    <a:moveTo>
                      <a:pt x="36059" y="36059"/>
                    </a:moveTo>
                    <a:lnTo>
                      <a:pt x="36059" y="468766"/>
                    </a:lnTo>
                    <a:lnTo>
                      <a:pt x="144236" y="468766"/>
                    </a:lnTo>
                    <a:lnTo>
                      <a:pt x="144236" y="405663"/>
                    </a:lnTo>
                    <a:cubicBezTo>
                      <a:pt x="144236" y="403221"/>
                      <a:pt x="145128" y="401109"/>
                      <a:pt x="146912" y="399324"/>
                    </a:cubicBezTo>
                    <a:cubicBezTo>
                      <a:pt x="148696" y="397540"/>
                      <a:pt x="150809" y="396648"/>
                      <a:pt x="153250" y="396648"/>
                    </a:cubicBezTo>
                    <a:lnTo>
                      <a:pt x="243398" y="396648"/>
                    </a:lnTo>
                    <a:cubicBezTo>
                      <a:pt x="245840" y="396648"/>
                      <a:pt x="247952" y="397540"/>
                      <a:pt x="249737" y="399324"/>
                    </a:cubicBezTo>
                    <a:cubicBezTo>
                      <a:pt x="251521" y="401109"/>
                      <a:pt x="252413" y="403221"/>
                      <a:pt x="252413" y="405663"/>
                    </a:cubicBezTo>
                    <a:lnTo>
                      <a:pt x="252413" y="468766"/>
                    </a:lnTo>
                    <a:lnTo>
                      <a:pt x="360590" y="468766"/>
                    </a:lnTo>
                    <a:lnTo>
                      <a:pt x="360590" y="36059"/>
                    </a:lnTo>
                    <a:close/>
                    <a:moveTo>
                      <a:pt x="18030" y="0"/>
                    </a:moveTo>
                    <a:lnTo>
                      <a:pt x="378619" y="0"/>
                    </a:lnTo>
                    <a:cubicBezTo>
                      <a:pt x="383502" y="0"/>
                      <a:pt x="387728" y="1784"/>
                      <a:pt x="391296" y="5353"/>
                    </a:cubicBezTo>
                    <a:cubicBezTo>
                      <a:pt x="394865" y="8921"/>
                      <a:pt x="396648" y="13147"/>
                      <a:pt x="396648" y="18029"/>
                    </a:cubicBezTo>
                    <a:lnTo>
                      <a:pt x="396648" y="486796"/>
                    </a:lnTo>
                    <a:cubicBezTo>
                      <a:pt x="396648" y="491679"/>
                      <a:pt x="394865" y="495904"/>
                      <a:pt x="391296" y="499473"/>
                    </a:cubicBezTo>
                    <a:cubicBezTo>
                      <a:pt x="387728" y="503041"/>
                      <a:pt x="383502" y="504825"/>
                      <a:pt x="378619" y="504825"/>
                    </a:cubicBezTo>
                    <a:lnTo>
                      <a:pt x="18030" y="504825"/>
                    </a:lnTo>
                    <a:cubicBezTo>
                      <a:pt x="13147" y="504825"/>
                      <a:pt x="8921" y="503041"/>
                      <a:pt x="5352" y="499473"/>
                    </a:cubicBezTo>
                    <a:cubicBezTo>
                      <a:pt x="1784" y="495904"/>
                      <a:pt x="0" y="491679"/>
                      <a:pt x="0" y="486796"/>
                    </a:cubicBezTo>
                    <a:lnTo>
                      <a:pt x="0" y="18029"/>
                    </a:lnTo>
                    <a:cubicBezTo>
                      <a:pt x="0" y="13147"/>
                      <a:pt x="1784" y="8921"/>
                      <a:pt x="5352" y="5353"/>
                    </a:cubicBezTo>
                    <a:cubicBezTo>
                      <a:pt x="8921" y="1784"/>
                      <a:pt x="13147" y="0"/>
                      <a:pt x="18030" y="0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932551" y="2911820"/>
              <a:ext cx="1790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4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组合 92"/>
          <p:cNvGrpSpPr/>
          <p:nvPr/>
        </p:nvGrpSpPr>
        <p:grpSpPr bwMode="auto">
          <a:xfrm>
            <a:off x="5135189" y="1196752"/>
            <a:ext cx="1921622" cy="2088311"/>
            <a:chOff x="4999675" y="1676510"/>
            <a:chExt cx="1921541" cy="2088000"/>
          </a:xfrm>
        </p:grpSpPr>
        <p:sp>
          <p:nvSpPr>
            <p:cNvPr id="23" name="Rounded Rectangle 5"/>
            <p:cNvSpPr/>
            <p:nvPr/>
          </p:nvSpPr>
          <p:spPr>
            <a:xfrm>
              <a:off x="4999297" y="1676729"/>
              <a:ext cx="1906508" cy="2087252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5130516" y="2911820"/>
              <a:ext cx="17907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12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5631689" y="1826382"/>
              <a:ext cx="640972" cy="576000"/>
            </a:xfrm>
            <a:custGeom>
              <a:avLst/>
              <a:gdLst>
                <a:gd name="T0" fmla="*/ 2147483647 w 153"/>
                <a:gd name="T1" fmla="*/ 0 h 125"/>
                <a:gd name="T2" fmla="*/ 0 w 153"/>
                <a:gd name="T3" fmla="*/ 2147483647 h 125"/>
                <a:gd name="T4" fmla="*/ 2147483647 w 153"/>
                <a:gd name="T5" fmla="*/ 2147483647 h 125"/>
                <a:gd name="T6" fmla="*/ 2147483647 w 153"/>
                <a:gd name="T7" fmla="*/ 2147483647 h 125"/>
                <a:gd name="T8" fmla="*/ 2147483647 w 153"/>
                <a:gd name="T9" fmla="*/ 2147483647 h 125"/>
                <a:gd name="T10" fmla="*/ 2147483647 w 153"/>
                <a:gd name="T11" fmla="*/ 2147483647 h 125"/>
                <a:gd name="T12" fmla="*/ 2147483647 w 153"/>
                <a:gd name="T13" fmla="*/ 2147483647 h 125"/>
                <a:gd name="T14" fmla="*/ 2147483647 w 153"/>
                <a:gd name="T15" fmla="*/ 2147483647 h 125"/>
                <a:gd name="T16" fmla="*/ 2147483647 w 153"/>
                <a:gd name="T17" fmla="*/ 2147483647 h 125"/>
                <a:gd name="T18" fmla="*/ 2147483647 w 153"/>
                <a:gd name="T19" fmla="*/ 2147483647 h 125"/>
                <a:gd name="T20" fmla="*/ 2147483647 w 153"/>
                <a:gd name="T21" fmla="*/ 2147483647 h 125"/>
                <a:gd name="T22" fmla="*/ 2147483647 w 153"/>
                <a:gd name="T23" fmla="*/ 2147483647 h 125"/>
                <a:gd name="T24" fmla="*/ 2147483647 w 153"/>
                <a:gd name="T25" fmla="*/ 2147483647 h 125"/>
                <a:gd name="T26" fmla="*/ 2147483647 w 153"/>
                <a:gd name="T27" fmla="*/ 2147483647 h 125"/>
                <a:gd name="T28" fmla="*/ 2147483647 w 153"/>
                <a:gd name="T29" fmla="*/ 2147483647 h 125"/>
                <a:gd name="T30" fmla="*/ 2147483647 w 153"/>
                <a:gd name="T31" fmla="*/ 2147483647 h 125"/>
                <a:gd name="T32" fmla="*/ 2147483647 w 153"/>
                <a:gd name="T33" fmla="*/ 2147483647 h 125"/>
                <a:gd name="T34" fmla="*/ 2147483647 w 153"/>
                <a:gd name="T35" fmla="*/ 0 h 125"/>
                <a:gd name="T36" fmla="*/ 2147483647 w 153"/>
                <a:gd name="T37" fmla="*/ 2147483647 h 125"/>
                <a:gd name="T38" fmla="*/ 2147483647 w 153"/>
                <a:gd name="T39" fmla="*/ 2147483647 h 125"/>
                <a:gd name="T40" fmla="*/ 2147483647 w 153"/>
                <a:gd name="T41" fmla="*/ 2147483647 h 125"/>
                <a:gd name="T42" fmla="*/ 2147483647 w 153"/>
                <a:gd name="T43" fmla="*/ 2147483647 h 125"/>
                <a:gd name="T44" fmla="*/ 2147483647 w 153"/>
                <a:gd name="T45" fmla="*/ 2147483647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125"/>
                <a:gd name="T71" fmla="*/ 153 w 153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微软雅黑" panose="020B0503020204020204" charset="-122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5553312" y="2465599"/>
              <a:ext cx="966746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defTabSz="108839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BUILDING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组合 93"/>
          <p:cNvGrpSpPr/>
          <p:nvPr/>
        </p:nvGrpSpPr>
        <p:grpSpPr bwMode="auto">
          <a:xfrm>
            <a:off x="7281662" y="1192209"/>
            <a:ext cx="1946219" cy="2088311"/>
            <a:chOff x="7129660" y="1676510"/>
            <a:chExt cx="1946137" cy="2088000"/>
          </a:xfrm>
        </p:grpSpPr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129660" y="2911820"/>
              <a:ext cx="194613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SzPct val="100000"/>
              </a:pPr>
              <a:endParaRPr lang="en-US" altLang="zh-CN" sz="1200" b="1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7137047" y="1676510"/>
              <a:ext cx="1904920" cy="2087251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grpSp>
          <p:nvGrpSpPr>
            <p:cNvPr id="30" name="Group 17"/>
            <p:cNvGrpSpPr/>
            <p:nvPr/>
          </p:nvGrpSpPr>
          <p:grpSpPr>
            <a:xfrm>
              <a:off x="7814759" y="1826382"/>
              <a:ext cx="550912" cy="576000"/>
              <a:chOff x="6421904" y="4798576"/>
              <a:chExt cx="299494" cy="389342"/>
            </a:xfrm>
            <a:solidFill>
              <a:srgbClr val="45C1A4"/>
            </a:solidFill>
          </p:grpSpPr>
          <p:sp>
            <p:nvSpPr>
              <p:cNvPr id="32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221180" y="2465380"/>
              <a:ext cx="1762051" cy="2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SzPct val="100000"/>
              </a:pPr>
              <a:r>
                <a:rPr lang="en-US" altLang="zh-CN" sz="1400" b="1">
                  <a:solidFill>
                    <a:srgbClr val="7F7F7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DIESEL GENERATOR</a:t>
              </a:r>
              <a:endParaRPr lang="en-US" altLang="zh-TW" sz="1400" b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组合 94"/>
          <p:cNvGrpSpPr/>
          <p:nvPr/>
        </p:nvGrpSpPr>
        <p:grpSpPr bwMode="auto">
          <a:xfrm>
            <a:off x="842211" y="3680660"/>
            <a:ext cx="1905080" cy="2088311"/>
            <a:chOff x="690482" y="4169977"/>
            <a:chExt cx="1905000" cy="2088000"/>
          </a:xfrm>
        </p:grpSpPr>
        <p:sp>
          <p:nvSpPr>
            <p:cNvPr id="35" name="Rounded Rectangle 6"/>
            <p:cNvSpPr/>
            <p:nvPr/>
          </p:nvSpPr>
          <p:spPr>
            <a:xfrm>
              <a:off x="690482" y="4170726"/>
              <a:ext cx="1904920" cy="2087251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111131" y="5454979"/>
              <a:ext cx="106370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SzPct val="100000"/>
              </a:pPr>
              <a:r>
                <a:rPr lang="en-US" altLang="zh-CN" sz="1400" b="1" dirty="0">
                  <a:solidFill>
                    <a:srgbClr val="2E75B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TW" sz="1400" b="1" dirty="0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323"/>
            <p:cNvSpPr>
              <a:spLocks noChangeAspect="1"/>
            </p:cNvSpPr>
            <p:nvPr/>
          </p:nvSpPr>
          <p:spPr>
            <a:xfrm>
              <a:off x="1355617" y="4299294"/>
              <a:ext cx="574651" cy="576177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351856" y="0"/>
                  </a:moveTo>
                  <a:cubicBezTo>
                    <a:pt x="361810" y="0"/>
                    <a:pt x="370261" y="3474"/>
                    <a:pt x="377211" y="10423"/>
                  </a:cubicBezTo>
                  <a:cubicBezTo>
                    <a:pt x="384159" y="17372"/>
                    <a:pt x="387634" y="25871"/>
                    <a:pt x="387634" y="35918"/>
                  </a:cubicBezTo>
                  <a:cubicBezTo>
                    <a:pt x="387634" y="45966"/>
                    <a:pt x="384159" y="54464"/>
                    <a:pt x="377211" y="61413"/>
                  </a:cubicBezTo>
                  <a:lnTo>
                    <a:pt x="264526" y="174379"/>
                  </a:lnTo>
                  <a:lnTo>
                    <a:pt x="330447" y="240299"/>
                  </a:lnTo>
                  <a:lnTo>
                    <a:pt x="443412" y="127615"/>
                  </a:lnTo>
                  <a:cubicBezTo>
                    <a:pt x="450549" y="120666"/>
                    <a:pt x="459094" y="117191"/>
                    <a:pt x="469048" y="117191"/>
                  </a:cubicBezTo>
                  <a:cubicBezTo>
                    <a:pt x="479002" y="117191"/>
                    <a:pt x="487453" y="120666"/>
                    <a:pt x="494402" y="127615"/>
                  </a:cubicBezTo>
                  <a:cubicBezTo>
                    <a:pt x="501351" y="134564"/>
                    <a:pt x="504825" y="143015"/>
                    <a:pt x="504825" y="152969"/>
                  </a:cubicBezTo>
                  <a:cubicBezTo>
                    <a:pt x="504825" y="162923"/>
                    <a:pt x="501351" y="171468"/>
                    <a:pt x="494402" y="178604"/>
                  </a:cubicBezTo>
                  <a:lnTo>
                    <a:pt x="381436" y="291289"/>
                  </a:lnTo>
                  <a:lnTo>
                    <a:pt x="423693" y="333545"/>
                  </a:lnTo>
                  <a:lnTo>
                    <a:pt x="378619" y="378619"/>
                  </a:lnTo>
                  <a:cubicBezTo>
                    <a:pt x="348006" y="409231"/>
                    <a:pt x="311431" y="426744"/>
                    <a:pt x="268893" y="431158"/>
                  </a:cubicBezTo>
                  <a:cubicBezTo>
                    <a:pt x="226355" y="435571"/>
                    <a:pt x="187713" y="426134"/>
                    <a:pt x="152969" y="402846"/>
                  </a:cubicBezTo>
                  <a:lnTo>
                    <a:pt x="50990" y="504825"/>
                  </a:lnTo>
                  <a:lnTo>
                    <a:pt x="0" y="504825"/>
                  </a:lnTo>
                  <a:lnTo>
                    <a:pt x="0" y="453835"/>
                  </a:lnTo>
                  <a:lnTo>
                    <a:pt x="101979" y="351856"/>
                  </a:lnTo>
                  <a:cubicBezTo>
                    <a:pt x="78691" y="317112"/>
                    <a:pt x="69254" y="278471"/>
                    <a:pt x="73668" y="235932"/>
                  </a:cubicBezTo>
                  <a:cubicBezTo>
                    <a:pt x="78081" y="193394"/>
                    <a:pt x="95594" y="156819"/>
                    <a:pt x="126206" y="126206"/>
                  </a:cubicBezTo>
                  <a:lnTo>
                    <a:pt x="171280" y="81133"/>
                  </a:lnTo>
                  <a:lnTo>
                    <a:pt x="213537" y="123389"/>
                  </a:lnTo>
                  <a:lnTo>
                    <a:pt x="326221" y="10423"/>
                  </a:lnTo>
                  <a:cubicBezTo>
                    <a:pt x="333357" y="3474"/>
                    <a:pt x="341902" y="0"/>
                    <a:pt x="351856" y="0"/>
                  </a:cubicBez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714294" y="5056419"/>
              <a:ext cx="1857297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TOTAL IT CAPACITY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95"/>
          <p:cNvGrpSpPr/>
          <p:nvPr/>
        </p:nvGrpSpPr>
        <p:grpSpPr bwMode="auto">
          <a:xfrm>
            <a:off x="2988619" y="3680660"/>
            <a:ext cx="1905080" cy="2088311"/>
            <a:chOff x="2837466" y="4169977"/>
            <a:chExt cx="1905000" cy="2088000"/>
          </a:xfrm>
        </p:grpSpPr>
        <p:sp>
          <p:nvSpPr>
            <p:cNvPr id="40" name="Rounded Rectangle 7"/>
            <p:cNvSpPr/>
            <p:nvPr/>
          </p:nvSpPr>
          <p:spPr>
            <a:xfrm>
              <a:off x="2837358" y="4170726"/>
              <a:ext cx="1904920" cy="2087251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321526" y="5056419"/>
              <a:ext cx="936586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defTabSz="108839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MODULE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501966" y="4299263"/>
              <a:ext cx="576000" cy="576000"/>
              <a:chOff x="6559551" y="1588"/>
              <a:chExt cx="274637" cy="273050"/>
            </a:xfrm>
            <a:solidFill>
              <a:srgbClr val="45C1A4"/>
            </a:solidFill>
          </p:grpSpPr>
          <p:sp>
            <p:nvSpPr>
              <p:cNvPr id="44" name="Freeform 126"/>
              <p:cNvSpPr>
                <a:spLocks noEditPoints="1"/>
              </p:cNvSpPr>
              <p:nvPr/>
            </p:nvSpPr>
            <p:spPr bwMode="auto">
              <a:xfrm>
                <a:off x="6704013" y="65088"/>
                <a:ext cx="130175" cy="209550"/>
              </a:xfrm>
              <a:custGeom>
                <a:avLst/>
                <a:gdLst>
                  <a:gd name="T0" fmla="*/ 0 w 82"/>
                  <a:gd name="T1" fmla="*/ 34 h 132"/>
                  <a:gd name="T2" fmla="*/ 0 w 82"/>
                  <a:gd name="T3" fmla="*/ 132 h 132"/>
                  <a:gd name="T4" fmla="*/ 82 w 82"/>
                  <a:gd name="T5" fmla="*/ 99 h 132"/>
                  <a:gd name="T6" fmla="*/ 82 w 82"/>
                  <a:gd name="T7" fmla="*/ 0 h 132"/>
                  <a:gd name="T8" fmla="*/ 0 w 82"/>
                  <a:gd name="T9" fmla="*/ 34 h 132"/>
                  <a:gd name="T10" fmla="*/ 76 w 82"/>
                  <a:gd name="T11" fmla="*/ 10 h 132"/>
                  <a:gd name="T12" fmla="*/ 76 w 82"/>
                  <a:gd name="T13" fmla="*/ 94 h 132"/>
                  <a:gd name="T14" fmla="*/ 5 w 82"/>
                  <a:gd name="T15" fmla="*/ 66 h 132"/>
                  <a:gd name="T16" fmla="*/ 5 w 82"/>
                  <a:gd name="T17" fmla="*/ 38 h 132"/>
                  <a:gd name="T18" fmla="*/ 76 w 82"/>
                  <a:gd name="T19" fmla="*/ 10 h 132"/>
                  <a:gd name="T20" fmla="*/ 5 w 82"/>
                  <a:gd name="T21" fmla="*/ 70 h 132"/>
                  <a:gd name="T22" fmla="*/ 73 w 82"/>
                  <a:gd name="T23" fmla="*/ 96 h 132"/>
                  <a:gd name="T24" fmla="*/ 5 w 82"/>
                  <a:gd name="T25" fmla="*/ 124 h 132"/>
                  <a:gd name="T26" fmla="*/ 5 w 82"/>
                  <a:gd name="T27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45" name="Freeform 127"/>
              <p:cNvSpPr/>
              <p:nvPr/>
            </p:nvSpPr>
            <p:spPr bwMode="auto">
              <a:xfrm>
                <a:off x="6559551" y="65088"/>
                <a:ext cx="128588" cy="209550"/>
              </a:xfrm>
              <a:custGeom>
                <a:avLst/>
                <a:gdLst>
                  <a:gd name="T0" fmla="*/ 0 w 81"/>
                  <a:gd name="T1" fmla="*/ 99 h 132"/>
                  <a:gd name="T2" fmla="*/ 81 w 81"/>
                  <a:gd name="T3" fmla="*/ 132 h 132"/>
                  <a:gd name="T4" fmla="*/ 81 w 81"/>
                  <a:gd name="T5" fmla="*/ 34 h 132"/>
                  <a:gd name="T6" fmla="*/ 0 w 81"/>
                  <a:gd name="T7" fmla="*/ 0 h 132"/>
                  <a:gd name="T8" fmla="*/ 0 w 81"/>
                  <a:gd name="T9" fmla="*/ 9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46" name="Freeform 128"/>
              <p:cNvSpPr>
                <a:spLocks noEditPoints="1"/>
              </p:cNvSpPr>
              <p:nvPr/>
            </p:nvSpPr>
            <p:spPr bwMode="auto">
              <a:xfrm>
                <a:off x="6567488" y="1588"/>
                <a:ext cx="263525" cy="104775"/>
              </a:xfrm>
              <a:custGeom>
                <a:avLst/>
                <a:gdLst>
                  <a:gd name="T0" fmla="*/ 82 w 166"/>
                  <a:gd name="T1" fmla="*/ 0 h 66"/>
                  <a:gd name="T2" fmla="*/ 0 w 166"/>
                  <a:gd name="T3" fmla="*/ 32 h 66"/>
                  <a:gd name="T4" fmla="*/ 80 w 166"/>
                  <a:gd name="T5" fmla="*/ 66 h 66"/>
                  <a:gd name="T6" fmla="*/ 166 w 166"/>
                  <a:gd name="T7" fmla="*/ 32 h 66"/>
                  <a:gd name="T8" fmla="*/ 82 w 166"/>
                  <a:gd name="T9" fmla="*/ 0 h 66"/>
                  <a:gd name="T10" fmla="*/ 82 w 166"/>
                  <a:gd name="T11" fmla="*/ 6 h 66"/>
                  <a:gd name="T12" fmla="*/ 151 w 166"/>
                  <a:gd name="T13" fmla="*/ 32 h 66"/>
                  <a:gd name="T14" fmla="*/ 82 w 166"/>
                  <a:gd name="T15" fmla="*/ 59 h 66"/>
                  <a:gd name="T16" fmla="*/ 82 w 166"/>
                  <a:gd name="T17" fmla="*/ 6 h 66"/>
                  <a:gd name="T18" fmla="*/ 78 w 166"/>
                  <a:gd name="T19" fmla="*/ 7 h 66"/>
                  <a:gd name="T20" fmla="*/ 78 w 166"/>
                  <a:gd name="T21" fmla="*/ 59 h 66"/>
                  <a:gd name="T22" fmla="*/ 15 w 166"/>
                  <a:gd name="T23" fmla="*/ 32 h 66"/>
                  <a:gd name="T24" fmla="*/ 78 w 166"/>
                  <a:gd name="T2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3321269" y="5454979"/>
              <a:ext cx="9373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400" b="1" dirty="0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96"/>
          <p:cNvGrpSpPr/>
          <p:nvPr/>
        </p:nvGrpSpPr>
        <p:grpSpPr bwMode="auto">
          <a:xfrm>
            <a:off x="5135028" y="3680660"/>
            <a:ext cx="1905080" cy="2088311"/>
            <a:chOff x="4983563" y="4169977"/>
            <a:chExt cx="1905000" cy="2088000"/>
          </a:xfrm>
        </p:grpSpPr>
        <p:sp>
          <p:nvSpPr>
            <p:cNvPr id="48" name="Rounded Rectangle 7"/>
            <p:cNvSpPr/>
            <p:nvPr/>
          </p:nvSpPr>
          <p:spPr>
            <a:xfrm>
              <a:off x="4983346" y="4170726"/>
              <a:ext cx="1904920" cy="2087251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5007896" y="5454979"/>
              <a:ext cx="185633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defTabSz="1087755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400" b="1" dirty="0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0" name="组合 114"/>
            <p:cNvGrpSpPr>
              <a:grpSpLocks noChangeAspect="1"/>
            </p:cNvGrpSpPr>
            <p:nvPr/>
          </p:nvGrpSpPr>
          <p:grpSpPr bwMode="auto">
            <a:xfrm>
              <a:off x="5659949" y="4299263"/>
              <a:ext cx="552229" cy="576000"/>
              <a:chOff x="5708268" y="4353278"/>
              <a:chExt cx="504825" cy="526555"/>
            </a:xfrm>
          </p:grpSpPr>
          <p:sp>
            <p:nvSpPr>
              <p:cNvPr id="52" name="Freeform 263"/>
              <p:cNvSpPr/>
              <p:nvPr/>
            </p:nvSpPr>
            <p:spPr>
              <a:xfrm>
                <a:off x="5707943" y="4353306"/>
                <a:ext cx="505006" cy="252476"/>
              </a:xfrm>
              <a:custGeom>
                <a:avLst/>
                <a:gdLst>
                  <a:gd name="connsiteX0" fmla="*/ 36059 w 504825"/>
                  <a:gd name="connsiteY0" fmla="*/ 324530 h 396648"/>
                  <a:gd name="connsiteX1" fmla="*/ 36059 w 504825"/>
                  <a:gd name="connsiteY1" fmla="*/ 360589 h 396648"/>
                  <a:gd name="connsiteX2" fmla="*/ 324530 w 504825"/>
                  <a:gd name="connsiteY2" fmla="*/ 360589 h 396648"/>
                  <a:gd name="connsiteX3" fmla="*/ 324530 w 504825"/>
                  <a:gd name="connsiteY3" fmla="*/ 324530 h 396648"/>
                  <a:gd name="connsiteX4" fmla="*/ 450737 w 504825"/>
                  <a:gd name="connsiteY4" fmla="*/ 315515 h 396648"/>
                  <a:gd name="connsiteX5" fmla="*/ 431581 w 504825"/>
                  <a:gd name="connsiteY5" fmla="*/ 323403 h 396648"/>
                  <a:gd name="connsiteX6" fmla="*/ 423693 w 504825"/>
                  <a:gd name="connsiteY6" fmla="*/ 342560 h 396648"/>
                  <a:gd name="connsiteX7" fmla="*/ 431581 w 504825"/>
                  <a:gd name="connsiteY7" fmla="*/ 361716 h 396648"/>
                  <a:gd name="connsiteX8" fmla="*/ 450737 w 504825"/>
                  <a:gd name="connsiteY8" fmla="*/ 369604 h 396648"/>
                  <a:gd name="connsiteX9" fmla="*/ 469893 w 504825"/>
                  <a:gd name="connsiteY9" fmla="*/ 361716 h 396648"/>
                  <a:gd name="connsiteX10" fmla="*/ 477781 w 504825"/>
                  <a:gd name="connsiteY10" fmla="*/ 342560 h 396648"/>
                  <a:gd name="connsiteX11" fmla="*/ 469893 w 504825"/>
                  <a:gd name="connsiteY11" fmla="*/ 323403 h 396648"/>
                  <a:gd name="connsiteX12" fmla="*/ 450737 w 504825"/>
                  <a:gd name="connsiteY12" fmla="*/ 315515 h 396648"/>
                  <a:gd name="connsiteX13" fmla="*/ 0 w 504825"/>
                  <a:gd name="connsiteY13" fmla="*/ 288471 h 396648"/>
                  <a:gd name="connsiteX14" fmla="*/ 504825 w 504825"/>
                  <a:gd name="connsiteY14" fmla="*/ 288471 h 396648"/>
                  <a:gd name="connsiteX15" fmla="*/ 504825 w 504825"/>
                  <a:gd name="connsiteY15" fmla="*/ 396648 h 396648"/>
                  <a:gd name="connsiteX16" fmla="*/ 0 w 504825"/>
                  <a:gd name="connsiteY16" fmla="*/ 396648 h 396648"/>
                  <a:gd name="connsiteX17" fmla="*/ 36059 w 504825"/>
                  <a:gd name="connsiteY17" fmla="*/ 180294 h 396648"/>
                  <a:gd name="connsiteX18" fmla="*/ 36059 w 504825"/>
                  <a:gd name="connsiteY18" fmla="*/ 216352 h 396648"/>
                  <a:gd name="connsiteX19" fmla="*/ 324530 w 504825"/>
                  <a:gd name="connsiteY19" fmla="*/ 216352 h 396648"/>
                  <a:gd name="connsiteX20" fmla="*/ 324530 w 504825"/>
                  <a:gd name="connsiteY20" fmla="*/ 180294 h 396648"/>
                  <a:gd name="connsiteX21" fmla="*/ 450737 w 504825"/>
                  <a:gd name="connsiteY21" fmla="*/ 171279 h 396648"/>
                  <a:gd name="connsiteX22" fmla="*/ 431581 w 504825"/>
                  <a:gd name="connsiteY22" fmla="*/ 179167 h 396648"/>
                  <a:gd name="connsiteX23" fmla="*/ 423693 w 504825"/>
                  <a:gd name="connsiteY23" fmla="*/ 198323 h 396648"/>
                  <a:gd name="connsiteX24" fmla="*/ 431581 w 504825"/>
                  <a:gd name="connsiteY24" fmla="*/ 217479 h 396648"/>
                  <a:gd name="connsiteX25" fmla="*/ 450737 w 504825"/>
                  <a:gd name="connsiteY25" fmla="*/ 225367 h 396648"/>
                  <a:gd name="connsiteX26" fmla="*/ 469893 w 504825"/>
                  <a:gd name="connsiteY26" fmla="*/ 217479 h 396648"/>
                  <a:gd name="connsiteX27" fmla="*/ 477781 w 504825"/>
                  <a:gd name="connsiteY27" fmla="*/ 198323 h 396648"/>
                  <a:gd name="connsiteX28" fmla="*/ 469893 w 504825"/>
                  <a:gd name="connsiteY28" fmla="*/ 179167 h 396648"/>
                  <a:gd name="connsiteX29" fmla="*/ 450737 w 504825"/>
                  <a:gd name="connsiteY29" fmla="*/ 171279 h 396648"/>
                  <a:gd name="connsiteX30" fmla="*/ 0 w 504825"/>
                  <a:gd name="connsiteY30" fmla="*/ 144235 h 396648"/>
                  <a:gd name="connsiteX31" fmla="*/ 504825 w 504825"/>
                  <a:gd name="connsiteY31" fmla="*/ 144235 h 396648"/>
                  <a:gd name="connsiteX32" fmla="*/ 504825 w 504825"/>
                  <a:gd name="connsiteY32" fmla="*/ 252411 h 396648"/>
                  <a:gd name="connsiteX33" fmla="*/ 0 w 504825"/>
                  <a:gd name="connsiteY33" fmla="*/ 252411 h 396648"/>
                  <a:gd name="connsiteX34" fmla="*/ 36059 w 504825"/>
                  <a:gd name="connsiteY34" fmla="*/ 36059 h 396648"/>
                  <a:gd name="connsiteX35" fmla="*/ 36059 w 504825"/>
                  <a:gd name="connsiteY35" fmla="*/ 72118 h 396648"/>
                  <a:gd name="connsiteX36" fmla="*/ 324530 w 504825"/>
                  <a:gd name="connsiteY36" fmla="*/ 72118 h 396648"/>
                  <a:gd name="connsiteX37" fmla="*/ 324530 w 504825"/>
                  <a:gd name="connsiteY37" fmla="*/ 36059 h 396648"/>
                  <a:gd name="connsiteX38" fmla="*/ 450737 w 504825"/>
                  <a:gd name="connsiteY38" fmla="*/ 27044 h 396648"/>
                  <a:gd name="connsiteX39" fmla="*/ 431581 w 504825"/>
                  <a:gd name="connsiteY39" fmla="*/ 34932 h 396648"/>
                  <a:gd name="connsiteX40" fmla="*/ 423693 w 504825"/>
                  <a:gd name="connsiteY40" fmla="*/ 54088 h 396648"/>
                  <a:gd name="connsiteX41" fmla="*/ 431581 w 504825"/>
                  <a:gd name="connsiteY41" fmla="*/ 73245 h 396648"/>
                  <a:gd name="connsiteX42" fmla="*/ 450737 w 504825"/>
                  <a:gd name="connsiteY42" fmla="*/ 81133 h 396648"/>
                  <a:gd name="connsiteX43" fmla="*/ 469893 w 504825"/>
                  <a:gd name="connsiteY43" fmla="*/ 73245 h 396648"/>
                  <a:gd name="connsiteX44" fmla="*/ 477781 w 504825"/>
                  <a:gd name="connsiteY44" fmla="*/ 54088 h 396648"/>
                  <a:gd name="connsiteX45" fmla="*/ 469893 w 504825"/>
                  <a:gd name="connsiteY45" fmla="*/ 34932 h 396648"/>
                  <a:gd name="connsiteX46" fmla="*/ 450737 w 504825"/>
                  <a:gd name="connsiteY46" fmla="*/ 27044 h 396648"/>
                  <a:gd name="connsiteX47" fmla="*/ 0 w 504825"/>
                  <a:gd name="connsiteY47" fmla="*/ 0 h 396648"/>
                  <a:gd name="connsiteX48" fmla="*/ 504825 w 504825"/>
                  <a:gd name="connsiteY48" fmla="*/ 0 h 396648"/>
                  <a:gd name="connsiteX49" fmla="*/ 504825 w 504825"/>
                  <a:gd name="connsiteY49" fmla="*/ 108177 h 396648"/>
                  <a:gd name="connsiteX50" fmla="*/ 0 w 504825"/>
                  <a:gd name="connsiteY50" fmla="*/ 108177 h 39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04825" h="396648">
                    <a:moveTo>
                      <a:pt x="36059" y="324530"/>
                    </a:moveTo>
                    <a:lnTo>
                      <a:pt x="36059" y="360589"/>
                    </a:lnTo>
                    <a:lnTo>
                      <a:pt x="324530" y="360589"/>
                    </a:lnTo>
                    <a:lnTo>
                      <a:pt x="324530" y="324530"/>
                    </a:lnTo>
                    <a:close/>
                    <a:moveTo>
                      <a:pt x="450737" y="315515"/>
                    </a:moveTo>
                    <a:cubicBezTo>
                      <a:pt x="443225" y="315515"/>
                      <a:pt x="436839" y="318145"/>
                      <a:pt x="431581" y="323403"/>
                    </a:cubicBezTo>
                    <a:cubicBezTo>
                      <a:pt x="426322" y="328662"/>
                      <a:pt x="423693" y="335047"/>
                      <a:pt x="423693" y="342560"/>
                    </a:cubicBezTo>
                    <a:cubicBezTo>
                      <a:pt x="423693" y="350072"/>
                      <a:pt x="426322" y="356457"/>
                      <a:pt x="431581" y="361716"/>
                    </a:cubicBezTo>
                    <a:cubicBezTo>
                      <a:pt x="436839" y="366975"/>
                      <a:pt x="443225" y="369604"/>
                      <a:pt x="450737" y="369604"/>
                    </a:cubicBezTo>
                    <a:cubicBezTo>
                      <a:pt x="458249" y="369604"/>
                      <a:pt x="464635" y="366975"/>
                      <a:pt x="469893" y="361716"/>
                    </a:cubicBezTo>
                    <a:cubicBezTo>
                      <a:pt x="475152" y="356457"/>
                      <a:pt x="477781" y="350072"/>
                      <a:pt x="477781" y="342560"/>
                    </a:cubicBezTo>
                    <a:cubicBezTo>
                      <a:pt x="477781" y="335047"/>
                      <a:pt x="475152" y="328662"/>
                      <a:pt x="469893" y="323403"/>
                    </a:cubicBezTo>
                    <a:cubicBezTo>
                      <a:pt x="464635" y="318145"/>
                      <a:pt x="458249" y="315515"/>
                      <a:pt x="450737" y="315515"/>
                    </a:cubicBezTo>
                    <a:close/>
                    <a:moveTo>
                      <a:pt x="0" y="288471"/>
                    </a:moveTo>
                    <a:lnTo>
                      <a:pt x="504825" y="288471"/>
                    </a:lnTo>
                    <a:lnTo>
                      <a:pt x="504825" y="396648"/>
                    </a:lnTo>
                    <a:lnTo>
                      <a:pt x="0" y="396648"/>
                    </a:lnTo>
                    <a:close/>
                    <a:moveTo>
                      <a:pt x="36059" y="180294"/>
                    </a:moveTo>
                    <a:lnTo>
                      <a:pt x="36059" y="216352"/>
                    </a:lnTo>
                    <a:lnTo>
                      <a:pt x="324530" y="216352"/>
                    </a:lnTo>
                    <a:lnTo>
                      <a:pt x="324530" y="180294"/>
                    </a:lnTo>
                    <a:close/>
                    <a:moveTo>
                      <a:pt x="450737" y="171279"/>
                    </a:moveTo>
                    <a:cubicBezTo>
                      <a:pt x="443225" y="171279"/>
                      <a:pt x="436839" y="173908"/>
                      <a:pt x="431581" y="179167"/>
                    </a:cubicBezTo>
                    <a:cubicBezTo>
                      <a:pt x="426322" y="184425"/>
                      <a:pt x="423693" y="190811"/>
                      <a:pt x="423693" y="198323"/>
                    </a:cubicBezTo>
                    <a:cubicBezTo>
                      <a:pt x="423693" y="205835"/>
                      <a:pt x="426322" y="212221"/>
                      <a:pt x="431581" y="217479"/>
                    </a:cubicBezTo>
                    <a:cubicBezTo>
                      <a:pt x="436839" y="222738"/>
                      <a:pt x="443225" y="225367"/>
                      <a:pt x="450737" y="225367"/>
                    </a:cubicBezTo>
                    <a:cubicBezTo>
                      <a:pt x="458249" y="225367"/>
                      <a:pt x="464635" y="222738"/>
                      <a:pt x="469893" y="217479"/>
                    </a:cubicBezTo>
                    <a:cubicBezTo>
                      <a:pt x="475152" y="212221"/>
                      <a:pt x="477781" y="205835"/>
                      <a:pt x="477781" y="198323"/>
                    </a:cubicBezTo>
                    <a:cubicBezTo>
                      <a:pt x="477781" y="190811"/>
                      <a:pt x="475152" y="184425"/>
                      <a:pt x="469893" y="179167"/>
                    </a:cubicBezTo>
                    <a:cubicBezTo>
                      <a:pt x="464635" y="173908"/>
                      <a:pt x="458249" y="171279"/>
                      <a:pt x="450737" y="171279"/>
                    </a:cubicBezTo>
                    <a:close/>
                    <a:moveTo>
                      <a:pt x="0" y="144235"/>
                    </a:moveTo>
                    <a:lnTo>
                      <a:pt x="504825" y="144235"/>
                    </a:lnTo>
                    <a:lnTo>
                      <a:pt x="504825" y="252411"/>
                    </a:lnTo>
                    <a:lnTo>
                      <a:pt x="0" y="252411"/>
                    </a:lnTo>
                    <a:close/>
                    <a:moveTo>
                      <a:pt x="36059" y="36059"/>
                    </a:moveTo>
                    <a:lnTo>
                      <a:pt x="36059" y="72118"/>
                    </a:lnTo>
                    <a:lnTo>
                      <a:pt x="324530" y="72118"/>
                    </a:lnTo>
                    <a:lnTo>
                      <a:pt x="324530" y="36059"/>
                    </a:lnTo>
                    <a:close/>
                    <a:moveTo>
                      <a:pt x="450737" y="27044"/>
                    </a:moveTo>
                    <a:cubicBezTo>
                      <a:pt x="443225" y="27044"/>
                      <a:pt x="436839" y="29674"/>
                      <a:pt x="431581" y="34932"/>
                    </a:cubicBezTo>
                    <a:cubicBezTo>
                      <a:pt x="426322" y="40191"/>
                      <a:pt x="423693" y="46576"/>
                      <a:pt x="423693" y="54088"/>
                    </a:cubicBezTo>
                    <a:cubicBezTo>
                      <a:pt x="423693" y="61601"/>
                      <a:pt x="426322" y="67986"/>
                      <a:pt x="431581" y="73245"/>
                    </a:cubicBezTo>
                    <a:cubicBezTo>
                      <a:pt x="436839" y="78503"/>
                      <a:pt x="443225" y="81133"/>
                      <a:pt x="450737" y="81133"/>
                    </a:cubicBezTo>
                    <a:cubicBezTo>
                      <a:pt x="458249" y="81133"/>
                      <a:pt x="464635" y="78503"/>
                      <a:pt x="469893" y="73245"/>
                    </a:cubicBezTo>
                    <a:cubicBezTo>
                      <a:pt x="475152" y="67986"/>
                      <a:pt x="477781" y="61601"/>
                      <a:pt x="477781" y="54088"/>
                    </a:cubicBezTo>
                    <a:cubicBezTo>
                      <a:pt x="477781" y="46576"/>
                      <a:pt x="475152" y="40191"/>
                      <a:pt x="469893" y="34932"/>
                    </a:cubicBezTo>
                    <a:cubicBezTo>
                      <a:pt x="464635" y="29674"/>
                      <a:pt x="458249" y="27044"/>
                      <a:pt x="450737" y="27044"/>
                    </a:cubicBezTo>
                    <a:close/>
                    <a:moveTo>
                      <a:pt x="0" y="0"/>
                    </a:moveTo>
                    <a:lnTo>
                      <a:pt x="504825" y="0"/>
                    </a:lnTo>
                    <a:lnTo>
                      <a:pt x="504825" y="108177"/>
                    </a:lnTo>
                    <a:lnTo>
                      <a:pt x="0" y="108177"/>
                    </a:ln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53" name="Freeform 263"/>
              <p:cNvSpPr/>
              <p:nvPr/>
            </p:nvSpPr>
            <p:spPr>
              <a:xfrm>
                <a:off x="5707943" y="4627548"/>
                <a:ext cx="505006" cy="252476"/>
              </a:xfrm>
              <a:custGeom>
                <a:avLst/>
                <a:gdLst>
                  <a:gd name="connsiteX0" fmla="*/ 36059 w 504825"/>
                  <a:gd name="connsiteY0" fmla="*/ 324530 h 396648"/>
                  <a:gd name="connsiteX1" fmla="*/ 36059 w 504825"/>
                  <a:gd name="connsiteY1" fmla="*/ 360589 h 396648"/>
                  <a:gd name="connsiteX2" fmla="*/ 324530 w 504825"/>
                  <a:gd name="connsiteY2" fmla="*/ 360589 h 396648"/>
                  <a:gd name="connsiteX3" fmla="*/ 324530 w 504825"/>
                  <a:gd name="connsiteY3" fmla="*/ 324530 h 396648"/>
                  <a:gd name="connsiteX4" fmla="*/ 450737 w 504825"/>
                  <a:gd name="connsiteY4" fmla="*/ 315515 h 396648"/>
                  <a:gd name="connsiteX5" fmla="*/ 431581 w 504825"/>
                  <a:gd name="connsiteY5" fmla="*/ 323403 h 396648"/>
                  <a:gd name="connsiteX6" fmla="*/ 423693 w 504825"/>
                  <a:gd name="connsiteY6" fmla="*/ 342560 h 396648"/>
                  <a:gd name="connsiteX7" fmla="*/ 431581 w 504825"/>
                  <a:gd name="connsiteY7" fmla="*/ 361716 h 396648"/>
                  <a:gd name="connsiteX8" fmla="*/ 450737 w 504825"/>
                  <a:gd name="connsiteY8" fmla="*/ 369604 h 396648"/>
                  <a:gd name="connsiteX9" fmla="*/ 469893 w 504825"/>
                  <a:gd name="connsiteY9" fmla="*/ 361716 h 396648"/>
                  <a:gd name="connsiteX10" fmla="*/ 477781 w 504825"/>
                  <a:gd name="connsiteY10" fmla="*/ 342560 h 396648"/>
                  <a:gd name="connsiteX11" fmla="*/ 469893 w 504825"/>
                  <a:gd name="connsiteY11" fmla="*/ 323403 h 396648"/>
                  <a:gd name="connsiteX12" fmla="*/ 450737 w 504825"/>
                  <a:gd name="connsiteY12" fmla="*/ 315515 h 396648"/>
                  <a:gd name="connsiteX13" fmla="*/ 0 w 504825"/>
                  <a:gd name="connsiteY13" fmla="*/ 288471 h 396648"/>
                  <a:gd name="connsiteX14" fmla="*/ 504825 w 504825"/>
                  <a:gd name="connsiteY14" fmla="*/ 288471 h 396648"/>
                  <a:gd name="connsiteX15" fmla="*/ 504825 w 504825"/>
                  <a:gd name="connsiteY15" fmla="*/ 396648 h 396648"/>
                  <a:gd name="connsiteX16" fmla="*/ 0 w 504825"/>
                  <a:gd name="connsiteY16" fmla="*/ 396648 h 396648"/>
                  <a:gd name="connsiteX17" fmla="*/ 36059 w 504825"/>
                  <a:gd name="connsiteY17" fmla="*/ 180294 h 396648"/>
                  <a:gd name="connsiteX18" fmla="*/ 36059 w 504825"/>
                  <a:gd name="connsiteY18" fmla="*/ 216352 h 396648"/>
                  <a:gd name="connsiteX19" fmla="*/ 324530 w 504825"/>
                  <a:gd name="connsiteY19" fmla="*/ 216352 h 396648"/>
                  <a:gd name="connsiteX20" fmla="*/ 324530 w 504825"/>
                  <a:gd name="connsiteY20" fmla="*/ 180294 h 396648"/>
                  <a:gd name="connsiteX21" fmla="*/ 450737 w 504825"/>
                  <a:gd name="connsiteY21" fmla="*/ 171279 h 396648"/>
                  <a:gd name="connsiteX22" fmla="*/ 431581 w 504825"/>
                  <a:gd name="connsiteY22" fmla="*/ 179167 h 396648"/>
                  <a:gd name="connsiteX23" fmla="*/ 423693 w 504825"/>
                  <a:gd name="connsiteY23" fmla="*/ 198323 h 396648"/>
                  <a:gd name="connsiteX24" fmla="*/ 431581 w 504825"/>
                  <a:gd name="connsiteY24" fmla="*/ 217479 h 396648"/>
                  <a:gd name="connsiteX25" fmla="*/ 450737 w 504825"/>
                  <a:gd name="connsiteY25" fmla="*/ 225367 h 396648"/>
                  <a:gd name="connsiteX26" fmla="*/ 469893 w 504825"/>
                  <a:gd name="connsiteY26" fmla="*/ 217479 h 396648"/>
                  <a:gd name="connsiteX27" fmla="*/ 477781 w 504825"/>
                  <a:gd name="connsiteY27" fmla="*/ 198323 h 396648"/>
                  <a:gd name="connsiteX28" fmla="*/ 469893 w 504825"/>
                  <a:gd name="connsiteY28" fmla="*/ 179167 h 396648"/>
                  <a:gd name="connsiteX29" fmla="*/ 450737 w 504825"/>
                  <a:gd name="connsiteY29" fmla="*/ 171279 h 396648"/>
                  <a:gd name="connsiteX30" fmla="*/ 0 w 504825"/>
                  <a:gd name="connsiteY30" fmla="*/ 144235 h 396648"/>
                  <a:gd name="connsiteX31" fmla="*/ 504825 w 504825"/>
                  <a:gd name="connsiteY31" fmla="*/ 144235 h 396648"/>
                  <a:gd name="connsiteX32" fmla="*/ 504825 w 504825"/>
                  <a:gd name="connsiteY32" fmla="*/ 252411 h 396648"/>
                  <a:gd name="connsiteX33" fmla="*/ 0 w 504825"/>
                  <a:gd name="connsiteY33" fmla="*/ 252411 h 396648"/>
                  <a:gd name="connsiteX34" fmla="*/ 36059 w 504825"/>
                  <a:gd name="connsiteY34" fmla="*/ 36059 h 396648"/>
                  <a:gd name="connsiteX35" fmla="*/ 36059 w 504825"/>
                  <a:gd name="connsiteY35" fmla="*/ 72118 h 396648"/>
                  <a:gd name="connsiteX36" fmla="*/ 324530 w 504825"/>
                  <a:gd name="connsiteY36" fmla="*/ 72118 h 396648"/>
                  <a:gd name="connsiteX37" fmla="*/ 324530 w 504825"/>
                  <a:gd name="connsiteY37" fmla="*/ 36059 h 396648"/>
                  <a:gd name="connsiteX38" fmla="*/ 450737 w 504825"/>
                  <a:gd name="connsiteY38" fmla="*/ 27044 h 396648"/>
                  <a:gd name="connsiteX39" fmla="*/ 431581 w 504825"/>
                  <a:gd name="connsiteY39" fmla="*/ 34932 h 396648"/>
                  <a:gd name="connsiteX40" fmla="*/ 423693 w 504825"/>
                  <a:gd name="connsiteY40" fmla="*/ 54088 h 396648"/>
                  <a:gd name="connsiteX41" fmla="*/ 431581 w 504825"/>
                  <a:gd name="connsiteY41" fmla="*/ 73245 h 396648"/>
                  <a:gd name="connsiteX42" fmla="*/ 450737 w 504825"/>
                  <a:gd name="connsiteY42" fmla="*/ 81133 h 396648"/>
                  <a:gd name="connsiteX43" fmla="*/ 469893 w 504825"/>
                  <a:gd name="connsiteY43" fmla="*/ 73245 h 396648"/>
                  <a:gd name="connsiteX44" fmla="*/ 477781 w 504825"/>
                  <a:gd name="connsiteY44" fmla="*/ 54088 h 396648"/>
                  <a:gd name="connsiteX45" fmla="*/ 469893 w 504825"/>
                  <a:gd name="connsiteY45" fmla="*/ 34932 h 396648"/>
                  <a:gd name="connsiteX46" fmla="*/ 450737 w 504825"/>
                  <a:gd name="connsiteY46" fmla="*/ 27044 h 396648"/>
                  <a:gd name="connsiteX47" fmla="*/ 0 w 504825"/>
                  <a:gd name="connsiteY47" fmla="*/ 0 h 396648"/>
                  <a:gd name="connsiteX48" fmla="*/ 504825 w 504825"/>
                  <a:gd name="connsiteY48" fmla="*/ 0 h 396648"/>
                  <a:gd name="connsiteX49" fmla="*/ 504825 w 504825"/>
                  <a:gd name="connsiteY49" fmla="*/ 108177 h 396648"/>
                  <a:gd name="connsiteX50" fmla="*/ 0 w 504825"/>
                  <a:gd name="connsiteY50" fmla="*/ 108177 h 39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04825" h="396648">
                    <a:moveTo>
                      <a:pt x="36059" y="324530"/>
                    </a:moveTo>
                    <a:lnTo>
                      <a:pt x="36059" y="360589"/>
                    </a:lnTo>
                    <a:lnTo>
                      <a:pt x="324530" y="360589"/>
                    </a:lnTo>
                    <a:lnTo>
                      <a:pt x="324530" y="324530"/>
                    </a:lnTo>
                    <a:close/>
                    <a:moveTo>
                      <a:pt x="450737" y="315515"/>
                    </a:moveTo>
                    <a:cubicBezTo>
                      <a:pt x="443225" y="315515"/>
                      <a:pt x="436839" y="318145"/>
                      <a:pt x="431581" y="323403"/>
                    </a:cubicBezTo>
                    <a:cubicBezTo>
                      <a:pt x="426322" y="328662"/>
                      <a:pt x="423693" y="335047"/>
                      <a:pt x="423693" y="342560"/>
                    </a:cubicBezTo>
                    <a:cubicBezTo>
                      <a:pt x="423693" y="350072"/>
                      <a:pt x="426322" y="356457"/>
                      <a:pt x="431581" y="361716"/>
                    </a:cubicBezTo>
                    <a:cubicBezTo>
                      <a:pt x="436839" y="366975"/>
                      <a:pt x="443225" y="369604"/>
                      <a:pt x="450737" y="369604"/>
                    </a:cubicBezTo>
                    <a:cubicBezTo>
                      <a:pt x="458249" y="369604"/>
                      <a:pt x="464635" y="366975"/>
                      <a:pt x="469893" y="361716"/>
                    </a:cubicBezTo>
                    <a:cubicBezTo>
                      <a:pt x="475152" y="356457"/>
                      <a:pt x="477781" y="350072"/>
                      <a:pt x="477781" y="342560"/>
                    </a:cubicBezTo>
                    <a:cubicBezTo>
                      <a:pt x="477781" y="335047"/>
                      <a:pt x="475152" y="328662"/>
                      <a:pt x="469893" y="323403"/>
                    </a:cubicBezTo>
                    <a:cubicBezTo>
                      <a:pt x="464635" y="318145"/>
                      <a:pt x="458249" y="315515"/>
                      <a:pt x="450737" y="315515"/>
                    </a:cubicBezTo>
                    <a:close/>
                    <a:moveTo>
                      <a:pt x="0" y="288471"/>
                    </a:moveTo>
                    <a:lnTo>
                      <a:pt x="504825" y="288471"/>
                    </a:lnTo>
                    <a:lnTo>
                      <a:pt x="504825" y="396648"/>
                    </a:lnTo>
                    <a:lnTo>
                      <a:pt x="0" y="396648"/>
                    </a:lnTo>
                    <a:close/>
                    <a:moveTo>
                      <a:pt x="36059" y="180294"/>
                    </a:moveTo>
                    <a:lnTo>
                      <a:pt x="36059" y="216352"/>
                    </a:lnTo>
                    <a:lnTo>
                      <a:pt x="324530" y="216352"/>
                    </a:lnTo>
                    <a:lnTo>
                      <a:pt x="324530" y="180294"/>
                    </a:lnTo>
                    <a:close/>
                    <a:moveTo>
                      <a:pt x="450737" y="171279"/>
                    </a:moveTo>
                    <a:cubicBezTo>
                      <a:pt x="443225" y="171279"/>
                      <a:pt x="436839" y="173908"/>
                      <a:pt x="431581" y="179167"/>
                    </a:cubicBezTo>
                    <a:cubicBezTo>
                      <a:pt x="426322" y="184425"/>
                      <a:pt x="423693" y="190811"/>
                      <a:pt x="423693" y="198323"/>
                    </a:cubicBezTo>
                    <a:cubicBezTo>
                      <a:pt x="423693" y="205835"/>
                      <a:pt x="426322" y="212221"/>
                      <a:pt x="431581" y="217479"/>
                    </a:cubicBezTo>
                    <a:cubicBezTo>
                      <a:pt x="436839" y="222738"/>
                      <a:pt x="443225" y="225367"/>
                      <a:pt x="450737" y="225367"/>
                    </a:cubicBezTo>
                    <a:cubicBezTo>
                      <a:pt x="458249" y="225367"/>
                      <a:pt x="464635" y="222738"/>
                      <a:pt x="469893" y="217479"/>
                    </a:cubicBezTo>
                    <a:cubicBezTo>
                      <a:pt x="475152" y="212221"/>
                      <a:pt x="477781" y="205835"/>
                      <a:pt x="477781" y="198323"/>
                    </a:cubicBezTo>
                    <a:cubicBezTo>
                      <a:pt x="477781" y="190811"/>
                      <a:pt x="475152" y="184425"/>
                      <a:pt x="469893" y="179167"/>
                    </a:cubicBezTo>
                    <a:cubicBezTo>
                      <a:pt x="464635" y="173908"/>
                      <a:pt x="458249" y="171279"/>
                      <a:pt x="450737" y="171279"/>
                    </a:cubicBezTo>
                    <a:close/>
                    <a:moveTo>
                      <a:pt x="0" y="144235"/>
                    </a:moveTo>
                    <a:lnTo>
                      <a:pt x="504825" y="144235"/>
                    </a:lnTo>
                    <a:lnTo>
                      <a:pt x="504825" y="252411"/>
                    </a:lnTo>
                    <a:lnTo>
                      <a:pt x="0" y="252411"/>
                    </a:lnTo>
                    <a:close/>
                    <a:moveTo>
                      <a:pt x="36059" y="36059"/>
                    </a:moveTo>
                    <a:lnTo>
                      <a:pt x="36059" y="72118"/>
                    </a:lnTo>
                    <a:lnTo>
                      <a:pt x="324530" y="72118"/>
                    </a:lnTo>
                    <a:lnTo>
                      <a:pt x="324530" y="36059"/>
                    </a:lnTo>
                    <a:close/>
                    <a:moveTo>
                      <a:pt x="450737" y="27044"/>
                    </a:moveTo>
                    <a:cubicBezTo>
                      <a:pt x="443225" y="27044"/>
                      <a:pt x="436839" y="29674"/>
                      <a:pt x="431581" y="34932"/>
                    </a:cubicBezTo>
                    <a:cubicBezTo>
                      <a:pt x="426322" y="40191"/>
                      <a:pt x="423693" y="46576"/>
                      <a:pt x="423693" y="54088"/>
                    </a:cubicBezTo>
                    <a:cubicBezTo>
                      <a:pt x="423693" y="61601"/>
                      <a:pt x="426322" y="67986"/>
                      <a:pt x="431581" y="73245"/>
                    </a:cubicBezTo>
                    <a:cubicBezTo>
                      <a:pt x="436839" y="78503"/>
                      <a:pt x="443225" y="81133"/>
                      <a:pt x="450737" y="81133"/>
                    </a:cubicBezTo>
                    <a:cubicBezTo>
                      <a:pt x="458249" y="81133"/>
                      <a:pt x="464635" y="78503"/>
                      <a:pt x="469893" y="73245"/>
                    </a:cubicBezTo>
                    <a:cubicBezTo>
                      <a:pt x="475152" y="67986"/>
                      <a:pt x="477781" y="61601"/>
                      <a:pt x="477781" y="54088"/>
                    </a:cubicBezTo>
                    <a:cubicBezTo>
                      <a:pt x="477781" y="46576"/>
                      <a:pt x="475152" y="40191"/>
                      <a:pt x="469893" y="34932"/>
                    </a:cubicBezTo>
                    <a:cubicBezTo>
                      <a:pt x="464635" y="29674"/>
                      <a:pt x="458249" y="27044"/>
                      <a:pt x="450737" y="27044"/>
                    </a:cubicBezTo>
                    <a:close/>
                    <a:moveTo>
                      <a:pt x="0" y="0"/>
                    </a:moveTo>
                    <a:lnTo>
                      <a:pt x="504825" y="0"/>
                    </a:lnTo>
                    <a:lnTo>
                      <a:pt x="504825" y="108177"/>
                    </a:lnTo>
                    <a:lnTo>
                      <a:pt x="0" y="108177"/>
                    </a:ln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5621494" y="5056419"/>
              <a:ext cx="628624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defTabSz="108839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RACK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97"/>
          <p:cNvGrpSpPr/>
          <p:nvPr/>
        </p:nvGrpSpPr>
        <p:grpSpPr bwMode="auto">
          <a:xfrm>
            <a:off x="7281436" y="3680660"/>
            <a:ext cx="1905080" cy="2088311"/>
            <a:chOff x="7137715" y="4169977"/>
            <a:chExt cx="1905000" cy="2088000"/>
          </a:xfrm>
        </p:grpSpPr>
        <p:sp>
          <p:nvSpPr>
            <p:cNvPr id="55" name="Rounded Rectangle 8"/>
            <p:cNvSpPr/>
            <p:nvPr/>
          </p:nvSpPr>
          <p:spPr>
            <a:xfrm>
              <a:off x="7137390" y="4170726"/>
              <a:ext cx="1904920" cy="2087251"/>
            </a:xfrm>
            <a:prstGeom prst="roundRect">
              <a:avLst>
                <a:gd name="adj" fmla="val 5186"/>
              </a:avLst>
            </a:prstGeom>
            <a:noFill/>
            <a:ln w="28575">
              <a:solidFill>
                <a:srgbClr val="45C1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微软雅黑" panose="020B0503020204020204" charset="-122"/>
              </a:endParaRPr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7162048" y="5454979"/>
              <a:ext cx="185633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SzPct val="100000"/>
              </a:pPr>
              <a:endParaRPr lang="en-US" altLang="zh-CN" sz="1200" b="1" dirty="0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7" name="组合 14"/>
            <p:cNvGrpSpPr>
              <a:grpSpLocks noChangeAspect="1"/>
            </p:cNvGrpSpPr>
            <p:nvPr/>
          </p:nvGrpSpPr>
          <p:grpSpPr>
            <a:xfrm>
              <a:off x="7907897" y="4299263"/>
              <a:ext cx="364636" cy="576000"/>
              <a:chOff x="4649546" y="1006475"/>
              <a:chExt cx="371824" cy="587355"/>
            </a:xfrm>
            <a:solidFill>
              <a:srgbClr val="45C1A4"/>
            </a:solidFill>
          </p:grpSpPr>
          <p:sp>
            <p:nvSpPr>
              <p:cNvPr id="59" name="Freeform 151"/>
              <p:cNvSpPr>
                <a:spLocks noEditPoints="1"/>
              </p:cNvSpPr>
              <p:nvPr/>
            </p:nvSpPr>
            <p:spPr bwMode="auto">
              <a:xfrm>
                <a:off x="4649546" y="1006475"/>
                <a:ext cx="342834" cy="587355"/>
              </a:xfrm>
              <a:custGeom>
                <a:avLst/>
                <a:gdLst>
                  <a:gd name="T0" fmla="*/ 83 w 115"/>
                  <a:gd name="T1" fmla="*/ 0 h 197"/>
                  <a:gd name="T2" fmla="*/ 62 w 115"/>
                  <a:gd name="T3" fmla="*/ 43 h 197"/>
                  <a:gd name="T4" fmla="*/ 52 w 115"/>
                  <a:gd name="T5" fmla="*/ 52 h 197"/>
                  <a:gd name="T6" fmla="*/ 48 w 115"/>
                  <a:gd name="T7" fmla="*/ 40 h 197"/>
                  <a:gd name="T8" fmla="*/ 44 w 115"/>
                  <a:gd name="T9" fmla="*/ 52 h 197"/>
                  <a:gd name="T10" fmla="*/ 31 w 115"/>
                  <a:gd name="T11" fmla="*/ 43 h 197"/>
                  <a:gd name="T12" fmla="*/ 44 w 115"/>
                  <a:gd name="T13" fmla="*/ 64 h 197"/>
                  <a:gd name="T14" fmla="*/ 29 w 115"/>
                  <a:gd name="T15" fmla="*/ 73 h 197"/>
                  <a:gd name="T16" fmla="*/ 18 w 115"/>
                  <a:gd name="T17" fmla="*/ 51 h 197"/>
                  <a:gd name="T18" fmla="*/ 18 w 115"/>
                  <a:gd name="T19" fmla="*/ 67 h 197"/>
                  <a:gd name="T20" fmla="*/ 6 w 115"/>
                  <a:gd name="T21" fmla="*/ 64 h 197"/>
                  <a:gd name="T22" fmla="*/ 14 w 115"/>
                  <a:gd name="T23" fmla="*/ 74 h 197"/>
                  <a:gd name="T24" fmla="*/ 0 w 115"/>
                  <a:gd name="T25" fmla="*/ 81 h 197"/>
                  <a:gd name="T26" fmla="*/ 5 w 115"/>
                  <a:gd name="T27" fmla="*/ 84 h 197"/>
                  <a:gd name="T28" fmla="*/ 40 w 115"/>
                  <a:gd name="T29" fmla="*/ 89 h 197"/>
                  <a:gd name="T30" fmla="*/ 5 w 115"/>
                  <a:gd name="T31" fmla="*/ 93 h 197"/>
                  <a:gd name="T32" fmla="*/ 3 w 115"/>
                  <a:gd name="T33" fmla="*/ 101 h 197"/>
                  <a:gd name="T34" fmla="*/ 7 w 115"/>
                  <a:gd name="T35" fmla="*/ 108 h 197"/>
                  <a:gd name="T36" fmla="*/ 9 w 115"/>
                  <a:gd name="T37" fmla="*/ 115 h 197"/>
                  <a:gd name="T38" fmla="*/ 18 w 115"/>
                  <a:gd name="T39" fmla="*/ 110 h 197"/>
                  <a:gd name="T40" fmla="*/ 18 w 115"/>
                  <a:gd name="T41" fmla="*/ 126 h 197"/>
                  <a:gd name="T42" fmla="*/ 23 w 115"/>
                  <a:gd name="T43" fmla="*/ 124 h 197"/>
                  <a:gd name="T44" fmla="*/ 44 w 115"/>
                  <a:gd name="T45" fmla="*/ 95 h 197"/>
                  <a:gd name="T46" fmla="*/ 31 w 115"/>
                  <a:gd name="T47" fmla="*/ 128 h 197"/>
                  <a:gd name="T48" fmla="*/ 34 w 115"/>
                  <a:gd name="T49" fmla="*/ 135 h 197"/>
                  <a:gd name="T50" fmla="*/ 44 w 115"/>
                  <a:gd name="T51" fmla="*/ 125 h 197"/>
                  <a:gd name="T52" fmla="*/ 48 w 115"/>
                  <a:gd name="T53" fmla="*/ 137 h 197"/>
                  <a:gd name="T54" fmla="*/ 52 w 115"/>
                  <a:gd name="T55" fmla="*/ 125 h 197"/>
                  <a:gd name="T56" fmla="*/ 62 w 115"/>
                  <a:gd name="T57" fmla="*/ 135 h 197"/>
                  <a:gd name="T58" fmla="*/ 52 w 115"/>
                  <a:gd name="T59" fmla="*/ 166 h 197"/>
                  <a:gd name="T60" fmla="*/ 115 w 115"/>
                  <a:gd name="T61" fmla="*/ 166 h 197"/>
                  <a:gd name="T62" fmla="*/ 105 w 115"/>
                  <a:gd name="T63" fmla="*/ 21 h 197"/>
                  <a:gd name="T64" fmla="*/ 56 w 115"/>
                  <a:gd name="T65" fmla="*/ 89 h 197"/>
                  <a:gd name="T66" fmla="*/ 62 w 115"/>
                  <a:gd name="T67" fmla="*/ 92 h 197"/>
                  <a:gd name="T68" fmla="*/ 62 w 115"/>
                  <a:gd name="T69" fmla="*/ 53 h 197"/>
                  <a:gd name="T70" fmla="*/ 52 w 115"/>
                  <a:gd name="T71" fmla="*/ 82 h 197"/>
                  <a:gd name="T72" fmla="*/ 52 w 115"/>
                  <a:gd name="T73" fmla="*/ 113 h 197"/>
                  <a:gd name="T74" fmla="*/ 62 w 115"/>
                  <a:gd name="T75" fmla="*/ 101 h 197"/>
                  <a:gd name="T76" fmla="*/ 52 w 115"/>
                  <a:gd name="T77" fmla="*/ 113 h 197"/>
                  <a:gd name="T78" fmla="*/ 83 w 115"/>
                  <a:gd name="T79" fmla="*/ 189 h 197"/>
                  <a:gd name="T80" fmla="*/ 68 w 115"/>
                  <a:gd name="T81" fmla="*/ 148 h 197"/>
                  <a:gd name="T82" fmla="*/ 70 w 115"/>
                  <a:gd name="T83" fmla="*/ 21 h 197"/>
                  <a:gd name="T84" fmla="*/ 97 w 115"/>
                  <a:gd name="T85" fmla="*/ 21 h 197"/>
                  <a:gd name="T86" fmla="*/ 98 w 115"/>
                  <a:gd name="T87" fmla="*/ 14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" h="197">
                    <a:moveTo>
                      <a:pt x="105" y="21"/>
                    </a:moveTo>
                    <a:cubicBezTo>
                      <a:pt x="105" y="9"/>
                      <a:pt x="95" y="0"/>
                      <a:pt x="83" y="0"/>
                    </a:cubicBezTo>
                    <a:cubicBezTo>
                      <a:pt x="71" y="0"/>
                      <a:pt x="62" y="9"/>
                      <a:pt x="62" y="21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3"/>
                      <a:pt x="60" y="43"/>
                      <a:pt x="60" y="44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42"/>
                      <a:pt x="50" y="40"/>
                      <a:pt x="48" y="40"/>
                    </a:cubicBezTo>
                    <a:cubicBezTo>
                      <a:pt x="46" y="40"/>
                      <a:pt x="44" y="42"/>
                      <a:pt x="44" y="44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5" y="42"/>
                      <a:pt x="32" y="42"/>
                      <a:pt x="31" y="43"/>
                    </a:cubicBezTo>
                    <a:cubicBezTo>
                      <a:pt x="29" y="45"/>
                      <a:pt x="29" y="47"/>
                      <a:pt x="31" y="49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2"/>
                      <a:pt x="20" y="50"/>
                      <a:pt x="18" y="51"/>
                    </a:cubicBezTo>
                    <a:cubicBezTo>
                      <a:pt x="16" y="52"/>
                      <a:pt x="14" y="54"/>
                      <a:pt x="15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2"/>
                      <a:pt x="7" y="62"/>
                      <a:pt x="6" y="64"/>
                    </a:cubicBezTo>
                    <a:cubicBezTo>
                      <a:pt x="5" y="66"/>
                      <a:pt x="5" y="68"/>
                      <a:pt x="7" y="70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1" y="77"/>
                      <a:pt x="0" y="79"/>
                      <a:pt x="0" y="81"/>
                    </a:cubicBezTo>
                    <a:cubicBezTo>
                      <a:pt x="1" y="83"/>
                      <a:pt x="2" y="84"/>
                      <a:pt x="4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3" y="93"/>
                      <a:pt x="1" y="94"/>
                      <a:pt x="0" y="96"/>
                    </a:cubicBezTo>
                    <a:cubicBezTo>
                      <a:pt x="0" y="98"/>
                      <a:pt x="1" y="100"/>
                      <a:pt x="3" y="101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5" y="109"/>
                      <a:pt x="5" y="111"/>
                      <a:pt x="6" y="113"/>
                    </a:cubicBezTo>
                    <a:cubicBezTo>
                      <a:pt x="7" y="114"/>
                      <a:pt x="8" y="115"/>
                      <a:pt x="9" y="115"/>
                    </a:cubicBezTo>
                    <a:cubicBezTo>
                      <a:pt x="10" y="115"/>
                      <a:pt x="11" y="115"/>
                      <a:pt x="11" y="11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5" y="121"/>
                      <a:pt x="15" y="121"/>
                      <a:pt x="15" y="121"/>
                    </a:cubicBezTo>
                    <a:cubicBezTo>
                      <a:pt x="14" y="123"/>
                      <a:pt x="16" y="125"/>
                      <a:pt x="18" y="126"/>
                    </a:cubicBezTo>
                    <a:cubicBezTo>
                      <a:pt x="18" y="126"/>
                      <a:pt x="18" y="126"/>
                      <a:pt x="19" y="126"/>
                    </a:cubicBezTo>
                    <a:cubicBezTo>
                      <a:pt x="21" y="126"/>
                      <a:pt x="22" y="125"/>
                      <a:pt x="23" y="12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29" y="130"/>
                      <a:pt x="29" y="132"/>
                      <a:pt x="31" y="134"/>
                    </a:cubicBezTo>
                    <a:cubicBezTo>
                      <a:pt x="32" y="134"/>
                      <a:pt x="33" y="135"/>
                      <a:pt x="34" y="135"/>
                    </a:cubicBezTo>
                    <a:cubicBezTo>
                      <a:pt x="35" y="135"/>
                      <a:pt x="36" y="134"/>
                      <a:pt x="36" y="133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6"/>
                      <a:pt x="46" y="137"/>
                      <a:pt x="48" y="137"/>
                    </a:cubicBezTo>
                    <a:cubicBezTo>
                      <a:pt x="50" y="137"/>
                      <a:pt x="52" y="136"/>
                      <a:pt x="52" y="133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60" y="134"/>
                      <a:pt x="61" y="134"/>
                      <a:pt x="62" y="135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56" y="149"/>
                      <a:pt x="52" y="157"/>
                      <a:pt x="52" y="166"/>
                    </a:cubicBezTo>
                    <a:cubicBezTo>
                      <a:pt x="52" y="183"/>
                      <a:pt x="66" y="197"/>
                      <a:pt x="83" y="197"/>
                    </a:cubicBezTo>
                    <a:cubicBezTo>
                      <a:pt x="101" y="197"/>
                      <a:pt x="115" y="183"/>
                      <a:pt x="115" y="166"/>
                    </a:cubicBezTo>
                    <a:cubicBezTo>
                      <a:pt x="115" y="157"/>
                      <a:pt x="111" y="149"/>
                      <a:pt x="105" y="143"/>
                    </a:cubicBezTo>
                    <a:lnTo>
                      <a:pt x="105" y="21"/>
                    </a:lnTo>
                    <a:close/>
                    <a:moveTo>
                      <a:pt x="62" y="92"/>
                    </a:moveTo>
                    <a:cubicBezTo>
                      <a:pt x="56" y="89"/>
                      <a:pt x="56" y="89"/>
                      <a:pt x="56" y="89"/>
                    </a:cubicBezTo>
                    <a:cubicBezTo>
                      <a:pt x="62" y="85"/>
                      <a:pt x="62" y="85"/>
                      <a:pt x="62" y="85"/>
                    </a:cubicBezTo>
                    <a:lnTo>
                      <a:pt x="62" y="92"/>
                    </a:lnTo>
                    <a:close/>
                    <a:moveTo>
                      <a:pt x="52" y="64"/>
                    </a:moveTo>
                    <a:cubicBezTo>
                      <a:pt x="62" y="53"/>
                      <a:pt x="62" y="53"/>
                      <a:pt x="62" y="53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52" y="82"/>
                      <a:pt x="52" y="82"/>
                      <a:pt x="52" y="82"/>
                    </a:cubicBezTo>
                    <a:lnTo>
                      <a:pt x="52" y="64"/>
                    </a:lnTo>
                    <a:close/>
                    <a:moveTo>
                      <a:pt x="52" y="113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2" y="124"/>
                      <a:pt x="62" y="124"/>
                      <a:pt x="62" y="124"/>
                    </a:cubicBezTo>
                    <a:lnTo>
                      <a:pt x="52" y="113"/>
                    </a:lnTo>
                    <a:close/>
                    <a:moveTo>
                      <a:pt x="107" y="166"/>
                    </a:moveTo>
                    <a:cubicBezTo>
                      <a:pt x="107" y="179"/>
                      <a:pt x="96" y="189"/>
                      <a:pt x="83" y="189"/>
                    </a:cubicBezTo>
                    <a:cubicBezTo>
                      <a:pt x="70" y="189"/>
                      <a:pt x="60" y="179"/>
                      <a:pt x="60" y="166"/>
                    </a:cubicBezTo>
                    <a:cubicBezTo>
                      <a:pt x="60" y="159"/>
                      <a:pt x="63" y="152"/>
                      <a:pt x="68" y="148"/>
                    </a:cubicBezTo>
                    <a:cubicBezTo>
                      <a:pt x="70" y="147"/>
                      <a:pt x="70" y="147"/>
                      <a:pt x="70" y="147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14"/>
                      <a:pt x="76" y="8"/>
                      <a:pt x="83" y="8"/>
                    </a:cubicBezTo>
                    <a:cubicBezTo>
                      <a:pt x="91" y="8"/>
                      <a:pt x="97" y="14"/>
                      <a:pt x="97" y="21"/>
                    </a:cubicBezTo>
                    <a:cubicBezTo>
                      <a:pt x="97" y="147"/>
                      <a:pt x="97" y="147"/>
                      <a:pt x="97" y="147"/>
                    </a:cubicBezTo>
                    <a:cubicBezTo>
                      <a:pt x="98" y="148"/>
                      <a:pt x="98" y="148"/>
                      <a:pt x="98" y="148"/>
                    </a:cubicBezTo>
                    <a:cubicBezTo>
                      <a:pt x="103" y="152"/>
                      <a:pt x="107" y="159"/>
                      <a:pt x="107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0" name="Rectangle 152"/>
              <p:cNvSpPr>
                <a:spLocks noChangeArrowheads="1"/>
              </p:cNvSpPr>
              <p:nvPr/>
            </p:nvSpPr>
            <p:spPr bwMode="auto">
              <a:xfrm>
                <a:off x="4970953" y="1074538"/>
                <a:ext cx="50417" cy="12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1" name="Rectangle 153"/>
              <p:cNvSpPr>
                <a:spLocks noChangeArrowheads="1"/>
              </p:cNvSpPr>
              <p:nvPr/>
            </p:nvSpPr>
            <p:spPr bwMode="auto">
              <a:xfrm>
                <a:off x="4970953" y="1122434"/>
                <a:ext cx="50417" cy="12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2" name="Rectangle 154"/>
              <p:cNvSpPr>
                <a:spLocks noChangeArrowheads="1"/>
              </p:cNvSpPr>
              <p:nvPr/>
            </p:nvSpPr>
            <p:spPr bwMode="auto">
              <a:xfrm>
                <a:off x="4970953" y="1170329"/>
                <a:ext cx="50417" cy="113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3" name="Rectangle 155"/>
              <p:cNvSpPr>
                <a:spLocks noChangeArrowheads="1"/>
              </p:cNvSpPr>
              <p:nvPr/>
            </p:nvSpPr>
            <p:spPr bwMode="auto">
              <a:xfrm>
                <a:off x="4970953" y="1214444"/>
                <a:ext cx="50417" cy="12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4" name="Rectangle 156"/>
              <p:cNvSpPr>
                <a:spLocks noChangeArrowheads="1"/>
              </p:cNvSpPr>
              <p:nvPr/>
            </p:nvSpPr>
            <p:spPr bwMode="auto">
              <a:xfrm>
                <a:off x="4970953" y="1262340"/>
                <a:ext cx="50417" cy="12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5" name="Rectangle 157"/>
              <p:cNvSpPr>
                <a:spLocks noChangeArrowheads="1"/>
              </p:cNvSpPr>
              <p:nvPr/>
            </p:nvSpPr>
            <p:spPr bwMode="auto">
              <a:xfrm>
                <a:off x="4970953" y="1310236"/>
                <a:ext cx="50417" cy="12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6" name="Rectangle 158"/>
              <p:cNvSpPr>
                <a:spLocks noChangeArrowheads="1"/>
              </p:cNvSpPr>
              <p:nvPr/>
            </p:nvSpPr>
            <p:spPr bwMode="auto">
              <a:xfrm>
                <a:off x="4970953" y="1358132"/>
                <a:ext cx="50417" cy="113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7" name="Rectangle 159"/>
              <p:cNvSpPr>
                <a:spLocks noChangeArrowheads="1"/>
              </p:cNvSpPr>
              <p:nvPr/>
            </p:nvSpPr>
            <p:spPr bwMode="auto">
              <a:xfrm>
                <a:off x="4970953" y="1402247"/>
                <a:ext cx="50417" cy="1260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  <p:sp>
            <p:nvSpPr>
              <p:cNvPr id="68" name="Freeform 160"/>
              <p:cNvSpPr>
                <a:spLocks noEditPoints="1"/>
              </p:cNvSpPr>
              <p:nvPr/>
            </p:nvSpPr>
            <p:spPr bwMode="auto">
              <a:xfrm>
                <a:off x="4852474" y="1360653"/>
                <a:ext cx="92011" cy="185282"/>
              </a:xfrm>
              <a:custGeom>
                <a:avLst/>
                <a:gdLst>
                  <a:gd name="T0" fmla="*/ 21 w 31"/>
                  <a:gd name="T1" fmla="*/ 31 h 62"/>
                  <a:gd name="T2" fmla="*/ 21 w 31"/>
                  <a:gd name="T3" fmla="*/ 0 h 62"/>
                  <a:gd name="T4" fmla="*/ 10 w 31"/>
                  <a:gd name="T5" fmla="*/ 0 h 62"/>
                  <a:gd name="T6" fmla="*/ 10 w 31"/>
                  <a:gd name="T7" fmla="*/ 31 h 62"/>
                  <a:gd name="T8" fmla="*/ 6 w 31"/>
                  <a:gd name="T9" fmla="*/ 35 h 62"/>
                  <a:gd name="T10" fmla="*/ 0 w 31"/>
                  <a:gd name="T11" fmla="*/ 47 h 62"/>
                  <a:gd name="T12" fmla="*/ 15 w 31"/>
                  <a:gd name="T13" fmla="*/ 62 h 62"/>
                  <a:gd name="T14" fmla="*/ 31 w 31"/>
                  <a:gd name="T15" fmla="*/ 47 h 62"/>
                  <a:gd name="T16" fmla="*/ 25 w 31"/>
                  <a:gd name="T17" fmla="*/ 35 h 62"/>
                  <a:gd name="T18" fmla="*/ 21 w 31"/>
                  <a:gd name="T19" fmla="*/ 31 h 62"/>
                  <a:gd name="T20" fmla="*/ 22 w 31"/>
                  <a:gd name="T21" fmla="*/ 52 h 62"/>
                  <a:gd name="T22" fmla="*/ 17 w 31"/>
                  <a:gd name="T23" fmla="*/ 46 h 62"/>
                  <a:gd name="T24" fmla="*/ 22 w 31"/>
                  <a:gd name="T25" fmla="*/ 41 h 62"/>
                  <a:gd name="T26" fmla="*/ 26 w 31"/>
                  <a:gd name="T27" fmla="*/ 46 h 62"/>
                  <a:gd name="T28" fmla="*/ 22 w 31"/>
                  <a:gd name="T2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21" y="31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8"/>
                      <a:pt x="0" y="42"/>
                      <a:pt x="0" y="47"/>
                    </a:cubicBezTo>
                    <a:cubicBezTo>
                      <a:pt x="0" y="55"/>
                      <a:pt x="7" y="62"/>
                      <a:pt x="15" y="62"/>
                    </a:cubicBezTo>
                    <a:cubicBezTo>
                      <a:pt x="24" y="62"/>
                      <a:pt x="31" y="55"/>
                      <a:pt x="31" y="47"/>
                    </a:cubicBezTo>
                    <a:cubicBezTo>
                      <a:pt x="31" y="42"/>
                      <a:pt x="29" y="38"/>
                      <a:pt x="25" y="35"/>
                    </a:cubicBezTo>
                    <a:lnTo>
                      <a:pt x="21" y="31"/>
                    </a:lnTo>
                    <a:close/>
                    <a:moveTo>
                      <a:pt x="22" y="52"/>
                    </a:moveTo>
                    <a:cubicBezTo>
                      <a:pt x="19" y="52"/>
                      <a:pt x="17" y="49"/>
                      <a:pt x="17" y="46"/>
                    </a:cubicBezTo>
                    <a:cubicBezTo>
                      <a:pt x="17" y="43"/>
                      <a:pt x="19" y="41"/>
                      <a:pt x="22" y="41"/>
                    </a:cubicBezTo>
                    <a:cubicBezTo>
                      <a:pt x="24" y="41"/>
                      <a:pt x="26" y="43"/>
                      <a:pt x="26" y="46"/>
                    </a:cubicBezTo>
                    <a:cubicBezTo>
                      <a:pt x="26" y="49"/>
                      <a:pt x="24" y="52"/>
                      <a:pt x="22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微软雅黑" panose="020B0503020204020204" charset="-122"/>
                </a:endParaRPr>
              </a:p>
            </p:txBody>
          </p:sp>
        </p:grp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7604095" y="5056419"/>
              <a:ext cx="971509" cy="261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  <a:defRPr/>
              </a:pP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COOLING</a:t>
              </a:r>
              <a:endParaRPr lang="en-US" altLang="zh-TW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3075824" y="2432046"/>
            <a:ext cx="17907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2N redundancy</a:t>
            </a:r>
            <a:endParaRPr lang="en-US" altLang="zh-CN" sz="14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Full load 15mins </a:t>
            </a:r>
            <a:endParaRPr lang="en-US" altLang="zh-CN" sz="14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5266574" y="2432046"/>
            <a:ext cx="1790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Building</a:t>
            </a:r>
            <a:endParaRPr lang="en-US" altLang="zh-CN" sz="12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Floor Space 30,000sqm</a:t>
            </a:r>
            <a:endParaRPr lang="en-US" altLang="zh-CN" sz="12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Space 12,000sqm</a:t>
            </a:r>
            <a:endParaRPr lang="en-US" altLang="zh-CN" sz="12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1181936" y="2446334"/>
            <a:ext cx="1317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5*12,000K</a:t>
            </a:r>
            <a:r>
              <a:rPr lang="en-US" altLang="zh-TW" sz="14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 </a:t>
            </a:r>
            <a:r>
              <a:rPr lang="en-US" altLang="zh-CN" sz="1400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1351799" y="5118096"/>
            <a:ext cx="1063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en-US" altLang="zh-CN" sz="1400" b="1" dirty="0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en-US" altLang="zh-TW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en-US" altLang="zh-CN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en-US" altLang="zh-TW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00KW</a:t>
            </a:r>
            <a:endParaRPr lang="en-US" altLang="zh-TW" sz="14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3525086" y="5118096"/>
            <a:ext cx="938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15 MODs</a:t>
            </a:r>
            <a:endParaRPr lang="en-US" altLang="zh-CN" sz="14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7281111" y="2427284"/>
            <a:ext cx="19462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N+1</a:t>
            </a:r>
            <a:r>
              <a:rPr lang="zh-CN" altLang="en-US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</a:t>
            </a:r>
            <a:endParaRPr lang="en-US" altLang="zh-CN" sz="12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 supply: 24hours</a:t>
            </a:r>
            <a:b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b="1" dirty="0">
                <a:solidFill>
                  <a:srgbClr val="0055A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Preferred Prioritized Fuel Supply Agreement</a:t>
            </a:r>
            <a:endParaRPr lang="en-US" altLang="zh-CN" sz="1200" b="1" dirty="0">
              <a:solidFill>
                <a:srgbClr val="0055A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5158624" y="4965696"/>
            <a:ext cx="185737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defTabSz="1087755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3,793 Racks</a:t>
            </a:r>
            <a:endParaRPr lang="en-US" altLang="zh-CN" sz="14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Average 3.5</a:t>
            </a:r>
            <a:r>
              <a:rPr lang="en-US" altLang="zh-TW" sz="14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KW/rack</a:t>
            </a:r>
            <a:endParaRPr lang="en-US" altLang="zh-CN" sz="14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7306511" y="4965696"/>
            <a:ext cx="18557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en-US" altLang="zh-CN" sz="12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N+2  Water Chiller</a:t>
            </a:r>
            <a:endParaRPr lang="en-US" altLang="zh-CN" sz="12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/>
            <a:r>
              <a:rPr lang="en-US" altLang="zh-CN" sz="12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N+2 Cooling Tower</a:t>
            </a:r>
            <a:endParaRPr lang="en-US" altLang="zh-CN" sz="12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/>
            <a:r>
              <a:rPr lang="en-US" altLang="zh-CN" sz="12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N+2 CRAC</a:t>
            </a:r>
            <a:endParaRPr lang="en-US" altLang="zh-CN" sz="12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/>
            <a:r>
              <a:rPr lang="en-US" altLang="zh-CN" sz="1200" b="1" dirty="0">
                <a:solidFill>
                  <a:srgbClr val="0055A5"/>
                </a:solidFill>
                <a:latin typeface="微软雅黑" panose="020B0503020204020204" charset="-122"/>
                <a:ea typeface="微软雅黑" panose="020B0503020204020204" charset="-122"/>
              </a:rPr>
              <a:t>Continuous Cooling</a:t>
            </a:r>
            <a:endParaRPr lang="en-US" altLang="zh-CN" sz="1200" b="1" dirty="0">
              <a:solidFill>
                <a:srgbClr val="0055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7" r="67861" b="28925"/>
          <a:stretch>
            <a:fillRect/>
          </a:stretch>
        </p:blipFill>
        <p:spPr>
          <a:xfrm>
            <a:off x="10041993" y="1561185"/>
            <a:ext cx="726553" cy="709544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7" r="67861" b="28925"/>
          <a:stretch>
            <a:fillRect/>
          </a:stretch>
        </p:blipFill>
        <p:spPr>
          <a:xfrm>
            <a:off x="10041992" y="4026306"/>
            <a:ext cx="726553" cy="709544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60" y="163777"/>
            <a:ext cx="10528883" cy="591220"/>
          </a:xfrm>
        </p:spPr>
        <p:txBody>
          <a:bodyPr lIns="121917" tIns="60958" rIns="121917" bIns="60958" anchor="ctr" anchorCtr="0"/>
          <a:lstStyle/>
          <a:p>
            <a:pPr marL="0" indent="0" defTabSz="1218565" eaLnBrk="1" hangingPunct="1">
              <a:spcBef>
                <a:spcPct val="200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网络能力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766763" y="4706779"/>
            <a:ext cx="510063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62626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Public AS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machine room is a public AS number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38283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62626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Access method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Direct access to the machine room core switch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643688" y="4460558"/>
            <a:ext cx="5233352" cy="2046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62626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Physical channel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defRPr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core of the equipment room to the provincial convergence platform is a multi-physics routing channel.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62626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Multi-line access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defRPr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Negotiate according to specific needs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85520"/>
            <a:ext cx="4983162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911225"/>
            <a:ext cx="46323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网络能力</a:t>
            </a:r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661994" y="980728"/>
            <a:ext cx="5279390" cy="2634183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latin typeface="微软雅黑" panose="020B0503020204020204" charset="-122"/>
                <a:sym typeface="+mn-ea"/>
              </a:rPr>
              <a:t>As one of the national backbone nodes, Chengdu has direct access to 23 key cities across the country, with a provincial bandwidth of 23.2T.</a:t>
            </a:r>
            <a:endParaRPr lang="en-US" altLang="zh-CN" sz="1600" dirty="0">
              <a:latin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b="0" dirty="0">
                <a:latin typeface="微软雅黑" panose="020B0503020204020204" charset="-122"/>
                <a:sym typeface="+mn-ea"/>
              </a:rPr>
              <a:t>Delay to Xi'an, Chongqing, Wuhan network</a:t>
            </a:r>
            <a:r>
              <a:rPr lang="zh-CN" altLang="en-US" sz="1600" b="0" dirty="0">
                <a:latin typeface="微软雅黑" panose="020B0503020204020204" charset="-122"/>
                <a:sym typeface="+mn-ea"/>
              </a:rPr>
              <a:t> </a:t>
            </a:r>
            <a:r>
              <a:rPr lang="en-US" altLang="zh-CN" sz="1600" dirty="0">
                <a:latin typeface="微软雅黑" panose="020B0503020204020204" charset="-122"/>
                <a:sym typeface="+mn-ea"/>
              </a:rPr>
              <a:t>&lt;40ms</a:t>
            </a:r>
            <a:endParaRPr lang="en-US" altLang="zh-CN" sz="1600" b="0" dirty="0">
              <a:latin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b="0" dirty="0">
                <a:latin typeface="微软雅黑" panose="020B0503020204020204" charset="-122"/>
                <a:sym typeface="+mn-ea"/>
              </a:rPr>
              <a:t>Delay to network in Beijing, Shanghai and Guangzhou </a:t>
            </a:r>
            <a:r>
              <a:rPr lang="en-US" altLang="zh-CN" sz="1600" dirty="0">
                <a:latin typeface="微软雅黑" panose="020B0503020204020204" charset="-122"/>
                <a:sym typeface="+mn-ea"/>
              </a:rPr>
              <a:t>&lt;60ms</a:t>
            </a:r>
            <a:endParaRPr lang="zh-CN" altLang="en-US" sz="1600" dirty="0">
              <a:latin typeface="微软雅黑" panose="020B0503020204020204" charset="-122"/>
              <a:sym typeface="+mn-ea"/>
            </a:endParaRPr>
          </a:p>
        </p:txBody>
      </p:sp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80728"/>
            <a:ext cx="6305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661994" y="3775249"/>
            <a:ext cx="5285740" cy="2634183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Chengdu is also the interconnection and interconnection node of the three major operators, with an interconnect bandwidth of 360G.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To China Mobile Interconnect Bandwidth is 100G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To China Unicom's interconnection bandwidth is 260G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4223792" y="2821142"/>
            <a:ext cx="3414396" cy="3975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ts val="3100"/>
              </a:lnSpc>
              <a:defRPr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pc="600"/>
              <a:t>抓住契机  坚定信心</a:t>
            </a:r>
            <a:endParaRPr spc="600"/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2348880"/>
            <a:ext cx="12192000" cy="2095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4269615" y="2780928"/>
            <a:ext cx="3479165" cy="10458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pc="600" dirty="0"/>
              <a:t>谢谢聆听！</a:t>
            </a:r>
            <a:endParaRPr lang="zh-CN" altLang="en-US" spc="600" dirty="0"/>
          </a:p>
          <a:p>
            <a:pPr algn="ctr">
              <a:defRPr sz="4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sz="2800" spc="600" dirty="0"/>
              <a:t>028-65773958</a:t>
            </a:r>
            <a:endParaRPr lang="en-US" sz="2800" spc="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" y="0"/>
            <a:ext cx="313235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0" y="251460"/>
            <a:ext cx="1317625" cy="358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政企经分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000"/>
      </a:accent1>
      <a:accent2>
        <a:srgbClr val="C00000"/>
      </a:accent2>
      <a:accent3>
        <a:srgbClr val="929292"/>
      </a:accent3>
      <a:accent4>
        <a:srgbClr val="4F81BD"/>
      </a:accent4>
      <a:accent5>
        <a:srgbClr val="ED7D31"/>
      </a:accent5>
      <a:accent6>
        <a:srgbClr val="C0504D"/>
      </a:accent6>
      <a:hlink>
        <a:srgbClr val="0000FF"/>
      </a:hlink>
      <a:folHlink>
        <a:srgbClr val="800080"/>
      </a:folHlink>
    </a:clrScheme>
    <a:fontScheme name="40d5dwoi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ln>
          <a:solidFill>
            <a:srgbClr val="FF9999"/>
          </a:solidFill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defRPr kumimoji="1" sz="2000" b="1" dirty="0" smtClean="0">
            <a:latin typeface="+mn-lt"/>
            <a:ea typeface="+mn-ea"/>
            <a:cs typeface="微软雅黑" panose="020B0503020204020204" charset="-122"/>
            <a:sym typeface="Calibri" panose="020F050202020403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1956</Words>
  <Application>WPS 演示</Application>
  <PresentationFormat>宽屏</PresentationFormat>
  <Paragraphs>140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Segoe UI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动力配套设施</vt:lpstr>
      <vt:lpstr>网络能力</vt:lpstr>
      <vt:lpstr>网络能力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文档存本地丢失不负责</cp:lastModifiedBy>
  <cp:revision>2652</cp:revision>
  <cp:lastPrinted>2019-02-19T00:49:00Z</cp:lastPrinted>
  <dcterms:created xsi:type="dcterms:W3CDTF">1900-01-01T00:00:00Z</dcterms:created>
  <dcterms:modified xsi:type="dcterms:W3CDTF">2022-04-02T03:11:31Z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8759af77-0875-4b67-896c-2a6714607a59</vt:lpwstr>
  </property>
  <property fmtid="{D5CDD505-2E9C-101B-9397-08002B2CF9AE}" pid="3" name="KSOProductBuildVer">
    <vt:lpwstr>2052-11.1.0.11365</vt:lpwstr>
  </property>
  <property fmtid="{D5CDD505-2E9C-101B-9397-08002B2CF9AE}" pid="4" name="ICV">
    <vt:lpwstr>2989DFF188AB494986B6965471272B86</vt:lpwstr>
  </property>
</Properties>
</file>