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7"/>
  </p:notesMasterIdLst>
  <p:sldIdLst>
    <p:sldId id="256" r:id="rId3"/>
    <p:sldId id="1752" r:id="rId4"/>
    <p:sldId id="1758" r:id="rId5"/>
    <p:sldId id="1730" r:id="rId6"/>
    <p:sldId id="1710" r:id="rId8"/>
    <p:sldId id="1723" r:id="rId9"/>
    <p:sldId id="1724" r:id="rId10"/>
    <p:sldId id="1725" r:id="rId11"/>
    <p:sldId id="1726" r:id="rId12"/>
    <p:sldId id="1729" r:id="rId13"/>
    <p:sldId id="1728" r:id="rId14"/>
    <p:sldId id="1750" r:id="rId15"/>
    <p:sldId id="1727" r:id="rId16"/>
    <p:sldId id="1751" r:id="rId17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85E4"/>
    <a:srgbClr val="F2F2F2"/>
    <a:srgbClr val="114EDF"/>
    <a:srgbClr val="1897E6"/>
    <a:srgbClr val="060639"/>
    <a:srgbClr val="96B3A2"/>
    <a:srgbClr val="101828"/>
    <a:srgbClr val="105AEC"/>
    <a:srgbClr val="E31117"/>
    <a:srgbClr val="DED3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98" autoAdjust="0"/>
    <p:restoredTop sz="94080" autoAdjust="0"/>
  </p:normalViewPr>
  <p:slideViewPr>
    <p:cSldViewPr snapToGrid="0">
      <p:cViewPr varScale="1">
        <p:scale>
          <a:sx n="127" d="100"/>
          <a:sy n="127" d="100"/>
        </p:scale>
        <p:origin x="192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  <p:sp>
        <p:nvSpPr>
          <p:cNvPr id="9801" name="副标题 2"/>
          <p:cNvSpPr>
            <a:spLocks noGrp="1"/>
          </p:cNvSpPr>
          <p:nvPr userDrawn="1">
            <p:ph type="subTitle" idx="1"/>
          </p:nvPr>
        </p:nvSpPr>
        <p:spPr>
          <a:xfrm>
            <a:off x="5259687" y="3012211"/>
            <a:ext cx="5787426" cy="608032"/>
          </a:xfrm>
        </p:spPr>
        <p:txBody>
          <a:bodyPr anchor="t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dirty="0"/>
              <a:t>Click to edit Master subtitle style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9802" name="标题 1"/>
          <p:cNvSpPr>
            <a:spLocks noGrp="1"/>
          </p:cNvSpPr>
          <p:nvPr userDrawn="1">
            <p:ph type="ctrTitle"/>
          </p:nvPr>
        </p:nvSpPr>
        <p:spPr>
          <a:xfrm>
            <a:off x="5259687" y="1567543"/>
            <a:ext cx="5787426" cy="1421844"/>
          </a:xfrm>
        </p:spPr>
        <p:txBody>
          <a:bodyPr anchor="ctr">
            <a:normAutofit/>
          </a:bodyPr>
          <a:lstStyle>
            <a:lvl1pPr algn="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133330" y="4179076"/>
            <a:ext cx="2913783" cy="248371"/>
          </a:xfrm>
        </p:spPr>
        <p:txBody>
          <a:bodyPr anchor="ctr">
            <a:noAutofit/>
          </a:bodyPr>
          <a:lstStyle>
            <a:lvl1pPr marL="0" indent="0" algn="r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  <a:endParaRPr lang="en-US" altLang="zh-CN" dirty="0"/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133330" y="4487628"/>
            <a:ext cx="2913783" cy="248371"/>
          </a:xfrm>
        </p:spPr>
        <p:txBody>
          <a:bodyPr anchor="ctr">
            <a:noAutofit/>
          </a:bodyPr>
          <a:lstStyle>
            <a:lvl1pPr marL="0" indent="0" algn="r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6" r="22518"/>
          <a:stretch>
            <a:fillRect/>
          </a:stretch>
        </p:blipFill>
        <p:spPr>
          <a:xfrm>
            <a:off x="0" y="6350"/>
            <a:ext cx="4231758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-1" y="0"/>
            <a:ext cx="4231759" cy="6858000"/>
          </a:xfrm>
          <a:prstGeom prst="rect">
            <a:avLst/>
          </a:prstGeom>
          <a:solidFill>
            <a:srgbClr val="262626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幻灯片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315287" y="273015"/>
            <a:ext cx="0" cy="393320"/>
          </a:xfrm>
          <a:prstGeom prst="line">
            <a:avLst/>
          </a:prstGeom>
          <a:ln w="15875">
            <a:solidFill>
              <a:srgbClr val="36A9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85" y="0"/>
            <a:ext cx="12189630" cy="6858000"/>
          </a:xfrm>
          <a:prstGeom prst="rect">
            <a:avLst/>
          </a:prstGeom>
        </p:spPr>
      </p:pic>
      <p:sp>
        <p:nvSpPr>
          <p:cNvPr id="13" name="标题 1"/>
          <p:cNvSpPr>
            <a:spLocks noGrp="1"/>
          </p:cNvSpPr>
          <p:nvPr>
            <p:ph type="ctrTitle" hasCustomPrompt="1"/>
          </p:nvPr>
        </p:nvSpPr>
        <p:spPr>
          <a:xfrm>
            <a:off x="1615155" y="2183363"/>
            <a:ext cx="3985202" cy="1179264"/>
          </a:xfrm>
        </p:spPr>
        <p:txBody>
          <a:bodyPr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14" name="文本占位符 62"/>
          <p:cNvSpPr>
            <a:spLocks noGrp="1"/>
          </p:cNvSpPr>
          <p:nvPr>
            <p:ph type="body" sz="quarter" idx="17" hasCustomPrompt="1"/>
          </p:nvPr>
        </p:nvSpPr>
        <p:spPr>
          <a:xfrm>
            <a:off x="1615155" y="3796597"/>
            <a:ext cx="3985202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6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lvl="0"/>
            <a:r>
              <a:rPr lang="en-US" altLang="zh-CN" dirty="0"/>
              <a:t>Signature</a:t>
            </a:r>
            <a:endParaRPr lang="en-US" altLang="zh-CN" dirty="0"/>
          </a:p>
        </p:txBody>
      </p:sp>
      <p:sp>
        <p:nvSpPr>
          <p:cNvPr id="15" name="文本占位符 62"/>
          <p:cNvSpPr>
            <a:spLocks noGrp="1"/>
          </p:cNvSpPr>
          <p:nvPr>
            <p:ph type="body" sz="quarter" idx="18" hasCustomPrompt="1"/>
          </p:nvPr>
        </p:nvSpPr>
        <p:spPr>
          <a:xfrm>
            <a:off x="1615155" y="4107468"/>
            <a:ext cx="3985202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6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171450" marR="0" lvl="0" indent="-171450" fontAlgn="auto">
              <a:spcAft>
                <a:spcPts val="0"/>
              </a:spcAft>
              <a:buClrTx/>
              <a:buSzTx/>
            </a:pPr>
            <a:r>
              <a:rPr lang="en-US" altLang="zh-CN" dirty="0"/>
              <a:t>Data</a:t>
            </a:r>
            <a:endParaRPr lang="en-US" altLang="zh-CN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/>
              <a:t>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www.islide.cc 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2" descr="电信"/>
          <p:cNvPicPr>
            <a:picLocks noChangeAspect="1" noChangeArrowheads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45"/>
          <a:stretch>
            <a:fillRect/>
          </a:stretch>
        </p:blipFill>
        <p:spPr bwMode="auto">
          <a:xfrm>
            <a:off x="10254859" y="209860"/>
            <a:ext cx="1163086" cy="37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microsoft.com/office/2007/relationships/hdphoto" Target="../media/image37.wdp"/><Relationship Id="rId3" Type="http://schemas.openxmlformats.org/officeDocument/2006/relationships/image" Target="../media/image36.png"/><Relationship Id="rId2" Type="http://schemas.microsoft.com/office/2007/relationships/hdphoto" Target="../media/image35.wdp"/><Relationship Id="rId1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7.jpeg"/><Relationship Id="rId2" Type="http://schemas.microsoft.com/office/2007/relationships/hdphoto" Target="../media/image39.wdp"/><Relationship Id="rId1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7.jpe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.jpeg"/><Relationship Id="rId1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9.emf"/><Relationship Id="rId1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11.emf"/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.jpe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.jpe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7.jpeg"/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jpe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22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7.jpe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7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平行四边形 7"/>
          <p:cNvSpPr/>
          <p:nvPr/>
        </p:nvSpPr>
        <p:spPr>
          <a:xfrm>
            <a:off x="288925" y="0"/>
            <a:ext cx="7168515" cy="4933315"/>
          </a:xfrm>
          <a:prstGeom prst="parallelogram">
            <a:avLst>
              <a:gd name="adj" fmla="val 120440"/>
            </a:avLst>
          </a:prstGeom>
          <a:solidFill>
            <a:srgbClr val="144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等腰三角形 9"/>
          <p:cNvSpPr/>
          <p:nvPr/>
        </p:nvSpPr>
        <p:spPr>
          <a:xfrm flipV="1">
            <a:off x="288925" y="0"/>
            <a:ext cx="5473700" cy="2438400"/>
          </a:xfrm>
          <a:prstGeom prst="triangle">
            <a:avLst>
              <a:gd name="adj" fmla="val 4407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6086475" y="3025920"/>
            <a:ext cx="5378746" cy="846535"/>
          </a:xfrm>
        </p:spPr>
        <p:txBody>
          <a:bodyPr anchor="t">
            <a:normAutofit/>
          </a:bodyPr>
          <a:lstStyle/>
          <a:p>
            <a:pPr marL="12700" algn="r">
              <a:lnSpc>
                <a:spcPct val="100000"/>
              </a:lnSpc>
            </a:pPr>
            <a:r>
              <a:rPr lang="zh-CN" altLang="en-US" sz="4000" spc="35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云锦天府</a:t>
            </a:r>
            <a:r>
              <a:rPr lang="en-US" altLang="zh-CN" sz="4000" spc="35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-</a:t>
            </a:r>
            <a:r>
              <a:rPr lang="zh-CN" altLang="en-US" sz="4000" spc="35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棕树</a:t>
            </a:r>
            <a:r>
              <a:rPr lang="en-US" altLang="zh-CN" sz="4000" spc="35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805</a:t>
            </a:r>
            <a:r>
              <a:rPr lang="zh-CN" altLang="en-US" sz="4000" spc="35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机房</a:t>
            </a:r>
            <a:endParaRPr lang="zh-CN" altLang="en-US" sz="3600" spc="35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" r="14588" b="159"/>
          <a:stretch>
            <a:fillRect/>
          </a:stretch>
        </p:blipFill>
        <p:spPr>
          <a:xfrm>
            <a:off x="0" y="0"/>
            <a:ext cx="6542314" cy="6868886"/>
          </a:xfrm>
          <a:prstGeom prst="rtTriangle">
            <a:avLst/>
          </a:prstGeom>
        </p:spPr>
      </p:pic>
      <p:sp>
        <p:nvSpPr>
          <p:cNvPr id="9" name="直角三角形 8"/>
          <p:cNvSpPr/>
          <p:nvPr/>
        </p:nvSpPr>
        <p:spPr>
          <a:xfrm flipH="1">
            <a:off x="10659745" y="5634990"/>
            <a:ext cx="1532255" cy="1223010"/>
          </a:xfrm>
          <a:prstGeom prst="rtTriangle">
            <a:avLst/>
          </a:prstGeom>
          <a:solidFill>
            <a:srgbClr val="144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9400914" y="2273256"/>
            <a:ext cx="1792951" cy="652900"/>
            <a:chOff x="5106451" y="2798483"/>
            <a:chExt cx="4591710" cy="1134460"/>
          </a:xfrm>
        </p:grpSpPr>
        <p:sp>
          <p:nvSpPr>
            <p:cNvPr id="18" name="文本框 16"/>
            <p:cNvSpPr txBox="1"/>
            <p:nvPr/>
          </p:nvSpPr>
          <p:spPr>
            <a:xfrm>
              <a:off x="5549841" y="2798483"/>
              <a:ext cx="4148320" cy="1134460"/>
            </a:xfrm>
            <a:prstGeom prst="rect">
              <a:avLst/>
            </a:prstGeom>
            <a:noFill/>
          </p:spPr>
          <p:txBody>
            <a:bodyPr wrap="none" numCol="1" rtlCol="0">
              <a:prstTxWarp prst="textPlain">
                <a:avLst/>
              </a:prstTxWarp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i="1" dirty="0">
                  <a:solidFill>
                    <a:srgbClr val="144B93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2020</a:t>
              </a:r>
              <a:endParaRPr lang="zh-CN" altLang="en-US" i="1" dirty="0">
                <a:solidFill>
                  <a:srgbClr val="144B93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106451" y="3588095"/>
              <a:ext cx="2192559" cy="296390"/>
            </a:xfrm>
            <a:prstGeom prst="rect">
              <a:avLst/>
            </a:prstGeom>
            <a:noFill/>
          </p:spPr>
          <p:txBody>
            <a:bodyPr wrap="none" numCol="1">
              <a:prstTxWarp prst="textPlain">
                <a:avLst/>
              </a:prstTxWarp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/>
              <a:endParaRPr lang="zh-CN" altLang="en-US" sz="1400" b="1" i="1" dirty="0">
                <a:solidFill>
                  <a:srgbClr val="144B93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" name="半闭框 3"/>
          <p:cNvSpPr/>
          <p:nvPr/>
        </p:nvSpPr>
        <p:spPr>
          <a:xfrm>
            <a:off x="7323551" y="3815057"/>
            <a:ext cx="190500" cy="314325"/>
          </a:xfrm>
          <a:prstGeom prst="halfFrame">
            <a:avLst/>
          </a:prstGeom>
          <a:solidFill>
            <a:srgbClr val="144B9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6739960" y="3801964"/>
            <a:ext cx="4488265" cy="10006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r">
              <a:lnSpc>
                <a:spcPct val="100000"/>
              </a:lnSpc>
            </a:pPr>
            <a:r>
              <a:rPr lang="zh-CN" altLang="en-US" sz="4000" spc="35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成都棕树数据中心    </a:t>
            </a:r>
            <a:br>
              <a:rPr lang="en-US" altLang="zh-CN" sz="4000" spc="35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</a:br>
            <a:endParaRPr lang="zh-CN" altLang="en-US" sz="3600" spc="35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7705180" y="4618983"/>
            <a:ext cx="3583934" cy="83236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r">
              <a:lnSpc>
                <a:spcPct val="100000"/>
              </a:lnSpc>
            </a:pPr>
            <a:r>
              <a:rPr lang="zh-CN" altLang="en-US" b="0" spc="35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产品及服务介绍</a:t>
            </a:r>
            <a:br>
              <a:rPr lang="zh-CN" altLang="en-US" sz="3600" b="0" spc="35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</a:br>
            <a:endParaRPr lang="zh-CN" altLang="en-US" sz="3600" b="0" spc="35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半闭框 18"/>
          <p:cNvSpPr/>
          <p:nvPr/>
        </p:nvSpPr>
        <p:spPr>
          <a:xfrm flipH="1" flipV="1">
            <a:off x="11098614" y="4023214"/>
            <a:ext cx="190500" cy="314325"/>
          </a:xfrm>
          <a:prstGeom prst="halfFrame">
            <a:avLst/>
          </a:prstGeom>
          <a:solidFill>
            <a:srgbClr val="144B9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12" name="图片 11" descr="G:\极云天下\logo\极云 (1)png.jpg极云 (1)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94131" y="238123"/>
            <a:ext cx="1161415" cy="316865"/>
          </a:xfrm>
          <a:prstGeom prst="rect">
            <a:avLst/>
          </a:prstGeom>
        </p:spPr>
      </p:pic>
      <p:pic>
        <p:nvPicPr>
          <p:cNvPr id="5" name="Picture 2" descr="电信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45"/>
          <a:stretch>
            <a:fillRect/>
          </a:stretch>
        </p:blipFill>
        <p:spPr bwMode="auto">
          <a:xfrm>
            <a:off x="9568662" y="234587"/>
            <a:ext cx="1163086" cy="37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003854" y="4304291"/>
            <a:ext cx="6641546" cy="1440000"/>
          </a:xfrm>
          <a:prstGeom prst="rect">
            <a:avLst/>
          </a:prstGeom>
          <a:solidFill>
            <a:srgbClr val="4785E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zh-CN" altLang="en-US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03854" y="2856335"/>
            <a:ext cx="6641546" cy="144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zh-CN" altLang="en-US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03854" y="1408379"/>
            <a:ext cx="6641546" cy="1440000"/>
          </a:xfrm>
          <a:prstGeom prst="rect">
            <a:avLst/>
          </a:prstGeom>
          <a:solidFill>
            <a:srgbClr val="114E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zh-CN" altLang="en-US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86204" y="1602032"/>
            <a:ext cx="4504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灭火方式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机房区域采用七氟丙烷气体灭火系统</a:t>
            </a:r>
            <a:endParaRPr lang="zh-CN" altLang="en-US" sz="1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机房区及办公区域配手持二氧化碳灭火器</a:t>
            </a:r>
            <a:endParaRPr lang="zh-CN" altLang="en-US" sz="1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走廊区域配置消防栓系统</a:t>
            </a:r>
            <a:endParaRPr lang="zh-CN" altLang="en-US" sz="1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86204" y="3080529"/>
            <a:ext cx="5333031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报警系统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机房配置立体式温感、烟感系统火灾自动报警系统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消防监控系统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7*24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小时监控，确保及时准确发现问题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89015" y="248435"/>
            <a:ext cx="5574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完善的消防系统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6" name="图片 15" descr="图片包含 白色&#10;&#10;描述已自动生成"/>
          <p:cNvPicPr>
            <a:picLocks noChangeAspect="1"/>
          </p:cNvPicPr>
          <p:nvPr/>
        </p:nvPicPr>
        <p:blipFill rotWithShape="1">
          <a:blip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3849" b="1950"/>
          <a:stretch>
            <a:fillRect/>
          </a:stretch>
        </p:blipFill>
        <p:spPr>
          <a:xfrm>
            <a:off x="7645400" y="1408379"/>
            <a:ext cx="2857774" cy="201900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图片 16" descr="图片包含 室内, 墙壁, 地板, 橱柜&#10;&#10;描述已自动生成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2000" contrast="21000"/>
                    </a14:imgEffect>
                  </a14:imgLayer>
                </a14:imgProps>
              </a:ext>
            </a:extLst>
          </a:blip>
          <a:srcRect t="6012" b="2415"/>
          <a:stretch>
            <a:fillRect/>
          </a:stretch>
        </p:blipFill>
        <p:spPr>
          <a:xfrm>
            <a:off x="7645400" y="3781561"/>
            <a:ext cx="2857774" cy="196273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文本框 17"/>
          <p:cNvSpPr txBox="1"/>
          <p:nvPr/>
        </p:nvSpPr>
        <p:spPr>
          <a:xfrm>
            <a:off x="1386203" y="4457964"/>
            <a:ext cx="5333031" cy="1003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阻燃设计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所用装修均为阻燃耐火材料</a:t>
            </a:r>
            <a:endParaRPr lang="zh-CN" altLang="en-US" sz="1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线缆阻燃间距符合国际标准</a:t>
            </a:r>
            <a:endParaRPr lang="zh-CN" altLang="en-US" sz="1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Picture 2" descr="G:\极云天下\logo\极云 (1)png.jpg极云 (1)png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 bwMode="auto">
          <a:xfrm>
            <a:off x="9039887" y="271650"/>
            <a:ext cx="1163086" cy="31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589014" y="1868362"/>
            <a:ext cx="1101697" cy="3612873"/>
          </a:xfrm>
          <a:prstGeom prst="rect">
            <a:avLst/>
          </a:prstGeom>
          <a:solidFill>
            <a:srgbClr val="114ED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动力环境系统</a:t>
            </a:r>
            <a:r>
              <a:rPr kumimoji="1" lang="en-US" altLang="zh-CN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(BMS)</a:t>
            </a:r>
            <a:endParaRPr kumimoji="1" lang="zh-CN" altLang="en-US" sz="1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690713" y="1868558"/>
            <a:ext cx="4482682" cy="176916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15" name="矩形 14"/>
          <p:cNvSpPr/>
          <p:nvPr/>
        </p:nvSpPr>
        <p:spPr>
          <a:xfrm>
            <a:off x="1690711" y="3641788"/>
            <a:ext cx="4482683" cy="1836000"/>
          </a:xfrm>
          <a:prstGeom prst="rect">
            <a:avLst/>
          </a:prstGeom>
          <a:solidFill>
            <a:srgbClr val="4785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zh-CN" sz="16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89015" y="248435"/>
            <a:ext cx="5574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可视化安全保证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5000"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6323" y="1852357"/>
            <a:ext cx="5517697" cy="3612873"/>
          </a:xfrm>
          <a:prstGeom prst="rect">
            <a:avLst/>
          </a:prstGeom>
          <a:ln>
            <a:noFill/>
          </a:ln>
          <a:effectLst/>
        </p:spPr>
      </p:pic>
      <p:sp>
        <p:nvSpPr>
          <p:cNvPr id="30" name="文本框 29"/>
          <p:cNvSpPr txBox="1"/>
          <p:nvPr/>
        </p:nvSpPr>
        <p:spPr>
          <a:xfrm>
            <a:off x="1690712" y="2150350"/>
            <a:ext cx="4332019" cy="47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监控设备及系统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：供配电系统、配电列头柜、发电机组、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UPS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、精密空调、漏水监控、温湿度监控功能等；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690712" y="2842592"/>
            <a:ext cx="4332019" cy="47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电力设备监控参数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：开关状态、故障状态、电流电压、有功功率、功率因素、频率等；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690712" y="3804223"/>
            <a:ext cx="43320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柴发监控参数：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油温油压、水温、柴油机转速、输出功率、频率、电压、功率因数；</a:t>
            </a:r>
            <a:endParaRPr lang="zh-CN" altLang="en-US" sz="1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690712" y="4496465"/>
            <a:ext cx="4472743" cy="47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空调机组的运行状况和参数：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开关、制冷、加热、温度、湿度、传感器故障、压缩机压力、风量；</a:t>
            </a:r>
            <a:endParaRPr lang="zh-CN" altLang="en-US" sz="1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Picture 2" descr="G:\极云天下\logo\极云 (1)png.jpg极云 (1)png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 bwMode="auto">
          <a:xfrm>
            <a:off x="9056094" y="264533"/>
            <a:ext cx="1163086" cy="31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6620608" y="1454631"/>
            <a:ext cx="5571392" cy="44186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23" name="矩形 22"/>
          <p:cNvSpPr/>
          <p:nvPr/>
        </p:nvSpPr>
        <p:spPr>
          <a:xfrm>
            <a:off x="1" y="1454631"/>
            <a:ext cx="6620607" cy="44186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29" name="矩形 28"/>
          <p:cNvSpPr/>
          <p:nvPr/>
        </p:nvSpPr>
        <p:spPr>
          <a:xfrm>
            <a:off x="589015" y="248435"/>
            <a:ext cx="5574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智能的安防监控系统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44338" y="2460900"/>
            <a:ext cx="1845451" cy="2119227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9069545" y="174272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严格授权</a:t>
            </a:r>
            <a:endParaRPr lang="en-US" altLang="zh-CN" sz="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0315947" y="26849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出入登记</a:t>
            </a:r>
            <a:endParaRPr lang="en-US" altLang="zh-CN" sz="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9055932" y="505842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门禁系统</a:t>
            </a:r>
            <a:endParaRPr lang="en-US" altLang="zh-CN" sz="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689628" y="388918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身份核验</a:t>
            </a:r>
            <a:endParaRPr lang="en-US" altLang="zh-CN" sz="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7698421" y="267620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视频监控</a:t>
            </a:r>
            <a:endParaRPr lang="en-US" altLang="zh-CN" sz="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409275" y="3256980"/>
            <a:ext cx="5896480" cy="1608668"/>
            <a:chOff x="1365966" y="2291836"/>
            <a:chExt cx="5896480" cy="1608668"/>
          </a:xfrm>
        </p:grpSpPr>
        <p:sp>
          <p:nvSpPr>
            <p:cNvPr id="44" name="矩形 43"/>
            <p:cNvSpPr/>
            <p:nvPr/>
          </p:nvSpPr>
          <p:spPr>
            <a:xfrm>
              <a:off x="2268779" y="2291836"/>
              <a:ext cx="454063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>
                <a:lnSpc>
                  <a:spcPct val="150000"/>
                </a:lnSpc>
              </a:pPr>
              <a:r>
                <a:rPr kumimoji="1"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数据中心设有多级监控、安保系统</a:t>
              </a:r>
              <a:endParaRPr kumimoji="1"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365967" y="2369951"/>
              <a:ext cx="9028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kumimoji="1"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多级保护</a:t>
              </a:r>
              <a:endParaRPr kumimoji="1" lang="en-US" altLang="zh-CN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365967" y="2980209"/>
              <a:ext cx="9028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kumimoji="1"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机房监控</a:t>
              </a:r>
              <a:endParaRPr kumimoji="1" lang="en-US" altLang="zh-CN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2268779" y="2934480"/>
              <a:ext cx="4993667" cy="3366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>
                <a:lnSpc>
                  <a:spcPct val="150000"/>
                </a:lnSpc>
              </a:pPr>
              <a:r>
                <a:rPr kumimoji="1" lang="en-US" altLang="zh-CN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24*7*365</a:t>
              </a:r>
              <a:r>
                <a:rPr kumimoji="1"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无死角录像监控，监控录像保存</a:t>
              </a:r>
              <a:r>
                <a:rPr kumimoji="1" lang="en-US" altLang="zh-CN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3-6</a:t>
              </a:r>
              <a:r>
                <a:rPr kumimoji="1"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个月</a:t>
              </a:r>
              <a:endParaRPr kumimoji="1"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365966" y="3592727"/>
              <a:ext cx="9028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kumimoji="1"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门禁系统</a:t>
              </a:r>
              <a:endParaRPr kumimoji="1" lang="en-US" altLang="zh-CN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2268779" y="3548858"/>
              <a:ext cx="4993667" cy="3366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>
                <a:lnSpc>
                  <a:spcPct val="150000"/>
                </a:lnSpc>
              </a:pPr>
              <a:r>
                <a:rPr kumimoji="1"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机房分权限等级设定，进出记录可保存一年</a:t>
              </a:r>
              <a:endParaRPr kumimoji="1"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50" name="矩形 49"/>
          <p:cNvSpPr/>
          <p:nvPr/>
        </p:nvSpPr>
        <p:spPr>
          <a:xfrm>
            <a:off x="409275" y="2203990"/>
            <a:ext cx="526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kumimoji="1"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全方位保障数据中心稳定运营，确保客户托管安全</a:t>
            </a:r>
            <a:endParaRPr kumimoji="1" lang="en-US" altLang="zh-CN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889" y="1944059"/>
            <a:ext cx="444597" cy="444597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677" y="2861586"/>
            <a:ext cx="383573" cy="38357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29" y="4627945"/>
            <a:ext cx="430483" cy="430483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739" y="4073439"/>
            <a:ext cx="497566" cy="359253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56" y="2814041"/>
            <a:ext cx="478665" cy="478665"/>
          </a:xfrm>
          <a:prstGeom prst="rect">
            <a:avLst/>
          </a:prstGeom>
        </p:spPr>
      </p:pic>
      <p:pic>
        <p:nvPicPr>
          <p:cNvPr id="3" name="Picture 2" descr="G:\极云天下\logo\极云 (1)png.jpg极云 (1)png"/>
          <p:cNvPicPr>
            <a:picLocks noChangeAspect="1" noChangeArrowheads="1"/>
          </p:cNvPicPr>
          <p:nvPr/>
        </p:nvPicPr>
        <p:blipFill rotWithShape="1">
          <a:blip r:embed="rId7"/>
          <a:srcRect/>
          <a:stretch>
            <a:fillRect/>
          </a:stretch>
        </p:blipFill>
        <p:spPr bwMode="auto">
          <a:xfrm>
            <a:off x="9048086" y="262413"/>
            <a:ext cx="1163086" cy="31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8141163" y="3543301"/>
            <a:ext cx="3741046" cy="1371600"/>
          </a:xfrm>
          <a:prstGeom prst="rect">
            <a:avLst/>
          </a:prstGeom>
          <a:solidFill>
            <a:srgbClr val="4E7FB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zh-CN" sz="16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89015" y="248435"/>
            <a:ext cx="5574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数据中心楼平面图介绍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141163" y="3666544"/>
            <a:ext cx="3593114" cy="10618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F3-F5 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共</a:t>
            </a:r>
            <a:r>
              <a:rPr lang="en-US" altLang="zh-CN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个模块</a:t>
            </a:r>
            <a:endParaRPr lang="en-US" altLang="zh-CN" sz="10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机柜数：</a:t>
            </a:r>
            <a:r>
              <a:rPr lang="en-US" altLang="zh-CN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500R+</a:t>
            </a:r>
            <a:endParaRPr lang="en-US" altLang="zh-CN" sz="10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超大办公区域约</a:t>
            </a:r>
            <a:r>
              <a:rPr lang="en-US" altLang="zh-CN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600㎡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en-US" altLang="zh-CN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VIP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客户免费提供办公场地</a:t>
            </a:r>
            <a:endParaRPr lang="en-US" altLang="zh-CN" sz="10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121443" y="1079527"/>
            <a:ext cx="7019720" cy="4881154"/>
          </a:xfrm>
          <a:prstGeom prst="rect">
            <a:avLst/>
          </a:prstGeom>
        </p:spPr>
      </p:pic>
      <p:cxnSp>
        <p:nvCxnSpPr>
          <p:cNvPr id="6" name="肘形连接符 5"/>
          <p:cNvCxnSpPr/>
          <p:nvPr/>
        </p:nvCxnSpPr>
        <p:spPr>
          <a:xfrm flipV="1">
            <a:off x="6260123" y="1160585"/>
            <a:ext cx="3015762" cy="483577"/>
          </a:xfrm>
          <a:prstGeom prst="bentConnector3">
            <a:avLst>
              <a:gd name="adj1" fmla="val 14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6194014" y="1579978"/>
            <a:ext cx="145242" cy="145242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7929890" y="781912"/>
            <a:ext cx="1688894" cy="3381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ysClr val="windowText" lastClr="000000"/>
                </a:solidFill>
              </a:rPr>
              <a:t>极云模块 </a:t>
            </a:r>
            <a:r>
              <a:rPr lang="en-US" altLang="zh-CN" sz="1600" dirty="0">
                <a:solidFill>
                  <a:sysClr val="windowText" lastClr="000000"/>
                </a:solidFill>
              </a:rPr>
              <a:t>98R</a:t>
            </a:r>
            <a:endParaRPr lang="zh-CN" altLang="en-US" sz="1600" dirty="0">
              <a:solidFill>
                <a:sysClr val="windowText" lastClr="000000"/>
              </a:solidFill>
            </a:endParaRPr>
          </a:p>
        </p:txBody>
      </p:sp>
      <p:pic>
        <p:nvPicPr>
          <p:cNvPr id="4" name="Picture 2" descr="G:\极云天下\logo\极云 (1)png.jpg极云 (1)pn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 bwMode="auto">
          <a:xfrm>
            <a:off x="9004673" y="273209"/>
            <a:ext cx="1163086" cy="31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3" t="4062" b="250"/>
          <a:stretch>
            <a:fillRect/>
          </a:stretch>
        </p:blipFill>
        <p:spPr>
          <a:xfrm>
            <a:off x="4541854" y="0"/>
            <a:ext cx="7650145" cy="7777424"/>
          </a:xfrm>
          <a:prstGeom prst="triangle">
            <a:avLst>
              <a:gd name="adj" fmla="val 100000"/>
            </a:avLst>
          </a:prstGeom>
        </p:spPr>
      </p:pic>
      <p:sp>
        <p:nvSpPr>
          <p:cNvPr id="14" name="等腰三角形 13"/>
          <p:cNvSpPr/>
          <p:nvPr/>
        </p:nvSpPr>
        <p:spPr>
          <a:xfrm>
            <a:off x="5466984" y="7383"/>
            <a:ext cx="6733594" cy="6858001"/>
          </a:xfrm>
          <a:prstGeom prst="triangle">
            <a:avLst>
              <a:gd name="adj" fmla="val 100000"/>
            </a:avLst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 rot="21250781">
            <a:off x="4936297" y="293903"/>
            <a:ext cx="8295798" cy="6284962"/>
          </a:xfrm>
          <a:prstGeom prst="parallelogram">
            <a:avLst>
              <a:gd name="adj" fmla="val 120860"/>
            </a:avLst>
          </a:prstGeom>
          <a:solidFill>
            <a:srgbClr val="144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59"/>
          <p:cNvSpPr>
            <a:spLocks noChangeArrowheads="1"/>
          </p:cNvSpPr>
          <p:nvPr/>
        </p:nvSpPr>
        <p:spPr bwMode="auto">
          <a:xfrm flipH="1">
            <a:off x="0" y="1848812"/>
            <a:ext cx="11378746" cy="155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72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方正兰亭黑_GBK" pitchFamily="2" charset="-122"/>
              </a:rPr>
              <a:t>感谢</a:t>
            </a:r>
            <a:endParaRPr lang="zh-CN" altLang="en-US" sz="7200" b="1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方正兰亭黑_GBK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42724" y="5513856"/>
            <a:ext cx="30155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四川省成都市武侯区科华中路</a:t>
            </a:r>
            <a:r>
              <a:rPr lang="en-US" altLang="zh-CN" sz="1400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166</a:t>
            </a:r>
            <a:r>
              <a:rPr lang="zh-CN" altLang="en-US" sz="1400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号</a:t>
            </a:r>
            <a:endParaRPr lang="zh-CN" altLang="en-US" sz="14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40000" contrast="-20000"/>
          </a:blip>
          <a:stretch>
            <a:fillRect/>
          </a:stretch>
        </p:blipFill>
        <p:spPr>
          <a:xfrm>
            <a:off x="360789" y="5513856"/>
            <a:ext cx="281935" cy="28521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589015" y="248435"/>
            <a:ext cx="5574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核心优势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60904"/>
            <a:ext cx="12175726" cy="3435998"/>
          </a:xfrm>
          <a:prstGeom prst="rect">
            <a:avLst/>
          </a:prstGeom>
        </p:spPr>
      </p:pic>
      <p:sp>
        <p:nvSpPr>
          <p:cNvPr id="37" name="iśļíḑè"/>
          <p:cNvSpPr/>
          <p:nvPr/>
        </p:nvSpPr>
        <p:spPr>
          <a:xfrm>
            <a:off x="0" y="987962"/>
            <a:ext cx="12217766" cy="3398481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9000"/>
                  <a:lumOff val="1000"/>
                  <a:alpha val="32000"/>
                </a:schemeClr>
              </a:gs>
              <a:gs pos="93000">
                <a:srgbClr val="1C1C1C">
                  <a:tint val="44500"/>
                  <a:satMod val="160000"/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0" name="î$ļíḋè"/>
          <p:cNvSpPr/>
          <p:nvPr/>
        </p:nvSpPr>
        <p:spPr>
          <a:xfrm>
            <a:off x="1875445" y="3726996"/>
            <a:ext cx="1356901" cy="1356901"/>
          </a:xfrm>
          <a:prstGeom prst="diamond">
            <a:avLst/>
          </a:prstGeom>
          <a:solidFill>
            <a:srgbClr val="E31117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zh-CN" altLang="en-US" sz="20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4" name="î$ļíḋè"/>
          <p:cNvSpPr/>
          <p:nvPr/>
        </p:nvSpPr>
        <p:spPr>
          <a:xfrm>
            <a:off x="5423763" y="3736724"/>
            <a:ext cx="1356901" cy="1356901"/>
          </a:xfrm>
          <a:prstGeom prst="diamond">
            <a:avLst/>
          </a:prstGeom>
          <a:solidFill>
            <a:srgbClr val="19346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zh-CN" altLang="en-US" sz="20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8" name="î$ļíḋè"/>
          <p:cNvSpPr/>
          <p:nvPr/>
        </p:nvSpPr>
        <p:spPr>
          <a:xfrm>
            <a:off x="9097992" y="3736724"/>
            <a:ext cx="1356901" cy="1356901"/>
          </a:xfrm>
          <a:prstGeom prst="diamond">
            <a:avLst/>
          </a:prstGeom>
          <a:solidFill>
            <a:srgbClr val="DED39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zh-CN" altLang="en-US" sz="20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21319" y="5190190"/>
            <a:ext cx="3444527" cy="112308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网络优势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</a:rPr>
              <a:t>电信高品质网络两路光纤直连核心骨干</a:t>
            </a:r>
            <a:endParaRPr lang="zh-CN" alt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4223823" y="5353936"/>
            <a:ext cx="3711680" cy="112308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区位优势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</a:rPr>
              <a:t>成都2.5环以内唯一有可用资源的高品质机房</a:t>
            </a:r>
            <a:endParaRPr lang="zh-CN" alt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zh-CN" alt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zh-CN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7985949" y="4986476"/>
            <a:ext cx="3584375" cy="112308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硬件优势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</a:rPr>
              <a:t>全新标准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42U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</a:rPr>
              <a:t>机柜及全封闭冷通道技术</a:t>
            </a:r>
            <a:endParaRPr lang="zh-CN" alt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702" y="4139089"/>
            <a:ext cx="489021" cy="49470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lum bright="20000" contrast="20000"/>
          </a:blip>
          <a:stretch>
            <a:fillRect/>
          </a:stretch>
        </p:blipFill>
        <p:spPr>
          <a:xfrm>
            <a:off x="2290094" y="4157063"/>
            <a:ext cx="501163" cy="49540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9662" y="4105349"/>
            <a:ext cx="677025" cy="645536"/>
          </a:xfrm>
          <a:prstGeom prst="rect">
            <a:avLst/>
          </a:prstGeom>
        </p:spPr>
      </p:pic>
      <p:pic>
        <p:nvPicPr>
          <p:cNvPr id="2" name="图片 1" descr="G:\极云天下\logo\极云 (1)png.jpg极云 (1)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943453" y="248449"/>
            <a:ext cx="1163087" cy="3168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589015" y="248435"/>
            <a:ext cx="5574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网络优势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35345" y="1046284"/>
            <a:ext cx="7429500" cy="5143501"/>
            <a:chOff x="935345" y="1046284"/>
            <a:chExt cx="7429500" cy="5143501"/>
          </a:xfrm>
        </p:grpSpPr>
        <p:sp>
          <p:nvSpPr>
            <p:cNvPr id="2" name="矩形 1"/>
            <p:cNvSpPr/>
            <p:nvPr/>
          </p:nvSpPr>
          <p:spPr>
            <a:xfrm>
              <a:off x="935345" y="1046284"/>
              <a:ext cx="7429500" cy="5143501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5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矩形 2"/>
            <p:cNvSpPr/>
            <p:nvPr/>
          </p:nvSpPr>
          <p:spPr>
            <a:xfrm>
              <a:off x="2389830" y="1511344"/>
              <a:ext cx="826477" cy="25790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贝森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232" y="1840147"/>
              <a:ext cx="422343" cy="422343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896" y="1840148"/>
              <a:ext cx="422343" cy="422343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5827" y="1840149"/>
              <a:ext cx="422343" cy="422343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7210" y="1840148"/>
              <a:ext cx="422343" cy="422343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141" y="1840147"/>
              <a:ext cx="422343" cy="42234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5072" y="1840769"/>
              <a:ext cx="422343" cy="422343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4149073" y="1511343"/>
              <a:ext cx="826477" cy="25790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新华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2085465" y="2187066"/>
              <a:ext cx="412553" cy="31799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C3</a:t>
              </a:r>
              <a:endPara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2601686" y="2187066"/>
              <a:ext cx="412553" cy="31799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C4</a:t>
              </a:r>
              <a:endPara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071488" y="2187065"/>
              <a:ext cx="412553" cy="31799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C6</a:t>
              </a:r>
              <a:endPara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3857210" y="2187065"/>
              <a:ext cx="412553" cy="31799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C1</a:t>
              </a:r>
              <a:endPara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4373431" y="2187065"/>
              <a:ext cx="412553" cy="31799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C2</a:t>
              </a:r>
              <a:endPara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4843233" y="2187064"/>
              <a:ext cx="412553" cy="31799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C5</a:t>
              </a:r>
              <a:endPara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158542" y="1139398"/>
              <a:ext cx="994490" cy="30042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ChinaNet</a:t>
              </a:r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959001" y="1511341"/>
              <a:ext cx="3379735" cy="993713"/>
            </a:xfrm>
            <a:prstGeom prst="rect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7" name="矩形 26"/>
            <p:cNvSpPr/>
            <p:nvPr/>
          </p:nvSpPr>
          <p:spPr>
            <a:xfrm>
              <a:off x="5603762" y="1530606"/>
              <a:ext cx="1014166" cy="26782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T1600</a:t>
              </a: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贝森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312" y="1840147"/>
              <a:ext cx="422343" cy="42234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072" y="1840148"/>
              <a:ext cx="422343" cy="422343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659" y="1840149"/>
              <a:ext cx="422343" cy="42234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2038" y="1840148"/>
              <a:ext cx="422343" cy="422343"/>
            </a:xfrm>
            <a:prstGeom prst="rect">
              <a:avLst/>
            </a:prstGeom>
          </p:spPr>
        </p:pic>
        <p:sp>
          <p:nvSpPr>
            <p:cNvPr id="35" name="矩形 34"/>
            <p:cNvSpPr/>
            <p:nvPr/>
          </p:nvSpPr>
          <p:spPr>
            <a:xfrm>
              <a:off x="5457903" y="2216250"/>
              <a:ext cx="757045" cy="27496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T1600-3</a:t>
              </a:r>
              <a:endPara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6374295" y="1178310"/>
              <a:ext cx="826477" cy="25790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CN2</a:t>
              </a:r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5487084" y="1520705"/>
              <a:ext cx="2570755" cy="984350"/>
            </a:xfrm>
            <a:prstGeom prst="rect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矩形 42"/>
            <p:cNvSpPr/>
            <p:nvPr/>
          </p:nvSpPr>
          <p:spPr>
            <a:xfrm>
              <a:off x="6918219" y="1530606"/>
              <a:ext cx="1014166" cy="26782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T1600</a:t>
              </a: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新华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6008893" y="2212137"/>
              <a:ext cx="757045" cy="27496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T1600-4</a:t>
              </a:r>
              <a:endPara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6775500" y="2216250"/>
              <a:ext cx="757045" cy="27496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T1600-1</a:t>
              </a:r>
              <a:endPara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7339706" y="2216250"/>
              <a:ext cx="757045" cy="27496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T1600-2</a:t>
              </a:r>
              <a:endPara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47" name="直接连接符 46"/>
            <p:cNvCxnSpPr>
              <a:stCxn id="11" idx="0"/>
              <a:endCxn id="11" idx="2"/>
            </p:cNvCxnSpPr>
            <p:nvPr/>
          </p:nvCxnSpPr>
          <p:spPr>
            <a:xfrm>
              <a:off x="3648869" y="1511341"/>
              <a:ext cx="0" cy="993713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>
              <a:stCxn id="42" idx="0"/>
            </p:cNvCxnSpPr>
            <p:nvPr/>
          </p:nvCxnSpPr>
          <p:spPr>
            <a:xfrm>
              <a:off x="6772462" y="1520705"/>
              <a:ext cx="3038" cy="98434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H="1">
              <a:off x="4933907" y="2511501"/>
              <a:ext cx="1" cy="1024938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H="1">
              <a:off x="5849975" y="2505054"/>
              <a:ext cx="1" cy="1045228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矩形 60"/>
            <p:cNvSpPr/>
            <p:nvPr/>
          </p:nvSpPr>
          <p:spPr>
            <a:xfrm>
              <a:off x="4205543" y="2716572"/>
              <a:ext cx="826477" cy="25790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solidFill>
                    <a:srgbClr val="114EDF"/>
                  </a:solidFill>
                </a:rPr>
                <a:t>7600G</a:t>
              </a:r>
              <a:endParaRPr lang="zh-CN" altLang="en-US" sz="1100" dirty="0">
                <a:solidFill>
                  <a:srgbClr val="114EDF"/>
                </a:solidFill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5711744" y="2715108"/>
              <a:ext cx="826477" cy="25790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solidFill>
                    <a:srgbClr val="114EDF"/>
                  </a:solidFill>
                </a:rPr>
                <a:t>20G</a:t>
              </a:r>
              <a:endParaRPr lang="zh-CN" altLang="en-US" sz="1100" dirty="0">
                <a:solidFill>
                  <a:srgbClr val="114EDF"/>
                </a:solidFill>
              </a:endParaRPr>
            </a:p>
          </p:txBody>
        </p:sp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6023" y="3811211"/>
              <a:ext cx="422343" cy="422343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5517" y="3811533"/>
              <a:ext cx="422343" cy="422343"/>
            </a:xfrm>
            <a:prstGeom prst="rect">
              <a:avLst/>
            </a:prstGeom>
          </p:spPr>
        </p:pic>
        <p:sp>
          <p:nvSpPr>
            <p:cNvPr id="69" name="矩形 68"/>
            <p:cNvSpPr/>
            <p:nvPr/>
          </p:nvSpPr>
          <p:spPr>
            <a:xfrm>
              <a:off x="4505161" y="3536441"/>
              <a:ext cx="1787611" cy="972128"/>
            </a:xfrm>
            <a:prstGeom prst="rect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7" name="矩形 76"/>
            <p:cNvSpPr/>
            <p:nvPr/>
          </p:nvSpPr>
          <p:spPr>
            <a:xfrm>
              <a:off x="1290462" y="3580585"/>
              <a:ext cx="528855" cy="26222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贝森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78" name="图片 77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8262" y="3806434"/>
              <a:ext cx="422343" cy="422343"/>
            </a:xfrm>
            <a:prstGeom prst="rect">
              <a:avLst/>
            </a:prstGeom>
          </p:spPr>
        </p:pic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756" y="3806756"/>
              <a:ext cx="422343" cy="422343"/>
            </a:xfrm>
            <a:prstGeom prst="rect">
              <a:avLst/>
            </a:prstGeom>
          </p:spPr>
        </p:pic>
        <p:sp>
          <p:nvSpPr>
            <p:cNvPr id="80" name="矩形 79"/>
            <p:cNvSpPr/>
            <p:nvPr/>
          </p:nvSpPr>
          <p:spPr>
            <a:xfrm>
              <a:off x="1117400" y="3551396"/>
              <a:ext cx="1787611" cy="947833"/>
            </a:xfrm>
            <a:prstGeom prst="rect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1" name="矩形 80"/>
            <p:cNvSpPr/>
            <p:nvPr/>
          </p:nvSpPr>
          <p:spPr>
            <a:xfrm>
              <a:off x="2151834" y="3604535"/>
              <a:ext cx="622391" cy="1862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新华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1236212" y="4231959"/>
              <a:ext cx="678391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NE5000E</a:t>
              </a:r>
              <a:endParaRPr lang="zh-CN" altLang="en-US" sz="900" dirty="0"/>
            </a:p>
          </p:txBody>
        </p:sp>
        <p:sp>
          <p:nvSpPr>
            <p:cNvPr id="83" name="矩形 82"/>
            <p:cNvSpPr/>
            <p:nvPr/>
          </p:nvSpPr>
          <p:spPr>
            <a:xfrm>
              <a:off x="2136975" y="4228777"/>
              <a:ext cx="678391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NE5000E</a:t>
              </a:r>
              <a:endParaRPr lang="zh-CN" altLang="en-US" sz="900" dirty="0"/>
            </a:p>
          </p:txBody>
        </p:sp>
        <p:sp>
          <p:nvSpPr>
            <p:cNvPr id="84" name="矩形 83"/>
            <p:cNvSpPr/>
            <p:nvPr/>
          </p:nvSpPr>
          <p:spPr>
            <a:xfrm>
              <a:off x="1506404" y="3219202"/>
              <a:ext cx="994490" cy="30042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成都城域网</a:t>
              </a:r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87" name="直接连接符 86"/>
            <p:cNvCxnSpPr>
              <a:stCxn id="80" idx="3"/>
              <a:endCxn id="69" idx="1"/>
            </p:cNvCxnSpPr>
            <p:nvPr/>
          </p:nvCxnSpPr>
          <p:spPr>
            <a:xfrm flipV="1">
              <a:off x="2905011" y="4022505"/>
              <a:ext cx="1600150" cy="2808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矩形 88"/>
            <p:cNvSpPr/>
            <p:nvPr/>
          </p:nvSpPr>
          <p:spPr>
            <a:xfrm>
              <a:off x="4679845" y="3578042"/>
              <a:ext cx="528855" cy="26222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贝森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0" name="矩形 89"/>
            <p:cNvSpPr/>
            <p:nvPr/>
          </p:nvSpPr>
          <p:spPr>
            <a:xfrm>
              <a:off x="5541217" y="3601992"/>
              <a:ext cx="622391" cy="1862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新华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1" name="矩形 90"/>
            <p:cNvSpPr/>
            <p:nvPr/>
          </p:nvSpPr>
          <p:spPr>
            <a:xfrm>
              <a:off x="4596882" y="4231351"/>
              <a:ext cx="678391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NE5000E</a:t>
              </a:r>
              <a:endParaRPr lang="zh-CN" altLang="en-US" sz="900" dirty="0"/>
            </a:p>
          </p:txBody>
        </p:sp>
        <p:sp>
          <p:nvSpPr>
            <p:cNvPr id="92" name="矩形 91"/>
            <p:cNvSpPr/>
            <p:nvPr/>
          </p:nvSpPr>
          <p:spPr>
            <a:xfrm>
              <a:off x="5507373" y="4228169"/>
              <a:ext cx="678391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NE5000E</a:t>
              </a:r>
              <a:endParaRPr lang="zh-CN" altLang="en-US" sz="900" dirty="0"/>
            </a:p>
          </p:txBody>
        </p:sp>
        <p:sp>
          <p:nvSpPr>
            <p:cNvPr id="95" name="矩形 94"/>
            <p:cNvSpPr/>
            <p:nvPr/>
          </p:nvSpPr>
          <p:spPr>
            <a:xfrm>
              <a:off x="3228020" y="3766305"/>
              <a:ext cx="826477" cy="25790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solidFill>
                    <a:srgbClr val="114EDF"/>
                  </a:solidFill>
                </a:rPr>
                <a:t>1600G</a:t>
              </a:r>
              <a:endParaRPr lang="zh-CN" altLang="en-US" sz="1100" dirty="0">
                <a:solidFill>
                  <a:srgbClr val="114EDF"/>
                </a:solidFill>
              </a:endParaRPr>
            </a:p>
          </p:txBody>
        </p:sp>
        <p:pic>
          <p:nvPicPr>
            <p:cNvPr id="96" name="图片 9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6023" y="5324134"/>
              <a:ext cx="422343" cy="422343"/>
            </a:xfrm>
            <a:prstGeom prst="rect">
              <a:avLst/>
            </a:prstGeom>
          </p:spPr>
        </p:pic>
        <p:pic>
          <p:nvPicPr>
            <p:cNvPr id="97" name="图片 9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5517" y="5336075"/>
              <a:ext cx="422343" cy="422343"/>
            </a:xfrm>
            <a:prstGeom prst="rect">
              <a:avLst/>
            </a:prstGeom>
          </p:spPr>
        </p:pic>
        <p:sp>
          <p:nvSpPr>
            <p:cNvPr id="98" name="矩形 97"/>
            <p:cNvSpPr/>
            <p:nvPr/>
          </p:nvSpPr>
          <p:spPr>
            <a:xfrm>
              <a:off x="4505161" y="5031799"/>
              <a:ext cx="1787611" cy="858492"/>
            </a:xfrm>
            <a:prstGeom prst="rect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9" name="矩形 98"/>
            <p:cNvSpPr/>
            <p:nvPr/>
          </p:nvSpPr>
          <p:spPr>
            <a:xfrm>
              <a:off x="5134538" y="5092741"/>
              <a:ext cx="528855" cy="26222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棕树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07" name="直接连接符 106"/>
            <p:cNvCxnSpPr/>
            <p:nvPr/>
          </p:nvCxnSpPr>
          <p:spPr>
            <a:xfrm>
              <a:off x="4956094" y="4508569"/>
              <a:ext cx="0" cy="516076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>
              <a:off x="5846568" y="4515723"/>
              <a:ext cx="0" cy="516076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矩形 111"/>
          <p:cNvSpPr/>
          <p:nvPr/>
        </p:nvSpPr>
        <p:spPr>
          <a:xfrm>
            <a:off x="8501403" y="4040183"/>
            <a:ext cx="3395821" cy="148074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chemeClr val="tx1"/>
                </a:solidFill>
              </a:rPr>
              <a:t>出口带宽（可扩展）：</a:t>
            </a:r>
            <a:r>
              <a:rPr lang="en-US" altLang="zh-CN" sz="1600" b="1" dirty="0">
                <a:solidFill>
                  <a:schemeClr val="tx1"/>
                </a:solidFill>
              </a:rPr>
              <a:t>IDC</a:t>
            </a:r>
            <a:r>
              <a:rPr lang="zh-CN" altLang="en-US" sz="1600" b="1" dirty="0">
                <a:solidFill>
                  <a:schemeClr val="tx1"/>
                </a:solidFill>
              </a:rPr>
              <a:t>带宽</a:t>
            </a:r>
            <a:r>
              <a:rPr lang="en-US" altLang="zh-CN" sz="1600" b="1" dirty="0">
                <a:solidFill>
                  <a:srgbClr val="114EDF"/>
                </a:solidFill>
              </a:rPr>
              <a:t>400G</a:t>
            </a:r>
            <a:r>
              <a:rPr lang="zh-CN" altLang="en-US" sz="1600" b="1" dirty="0">
                <a:solidFill>
                  <a:schemeClr val="tx1"/>
                </a:solidFill>
              </a:rPr>
              <a:t>和城域网带宽</a:t>
            </a:r>
            <a:r>
              <a:rPr lang="en-US" altLang="zh-CN" sz="1600" b="1" dirty="0">
                <a:solidFill>
                  <a:srgbClr val="114EDF"/>
                </a:solidFill>
              </a:rPr>
              <a:t>200G</a:t>
            </a:r>
            <a:endParaRPr lang="en-US" altLang="zh-CN" sz="1600" b="1" dirty="0">
              <a:solidFill>
                <a:srgbClr val="114EDF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8471824" y="2745791"/>
            <a:ext cx="3395821" cy="108901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chemeClr val="tx1"/>
                </a:solidFill>
              </a:rPr>
              <a:t>棕树机房为电信传输局点，专线接入优势显著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8471597" y="1060496"/>
            <a:ext cx="55744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/>
              <a:t>网络优势</a:t>
            </a:r>
            <a:r>
              <a:rPr lang="en-US" altLang="zh-CN" sz="2000" b="1" dirty="0"/>
              <a:t>:</a:t>
            </a:r>
            <a:endParaRPr lang="zh-CN" altLang="en-US" sz="2000" b="1" dirty="0"/>
          </a:p>
        </p:txBody>
      </p:sp>
      <p:sp>
        <p:nvSpPr>
          <p:cNvPr id="68" name="矩形 67"/>
          <p:cNvSpPr/>
          <p:nvPr/>
        </p:nvSpPr>
        <p:spPr>
          <a:xfrm>
            <a:off x="8471597" y="1668105"/>
            <a:ext cx="3395821" cy="108901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chemeClr val="tx1"/>
                </a:solidFill>
              </a:rPr>
              <a:t>高品质电信网络，双路由直连核心骨干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pic>
        <p:nvPicPr>
          <p:cNvPr id="6" name="图片 5" descr="G:\极云天下\logo\极云 (1)png.jpg极云 (1)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020327" y="248445"/>
            <a:ext cx="1163086" cy="3168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89015" y="248435"/>
            <a:ext cx="5574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高品质网络及服务体系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0" name="iśļíḑè"/>
          <p:cNvSpPr/>
          <p:nvPr/>
        </p:nvSpPr>
        <p:spPr>
          <a:xfrm>
            <a:off x="0" y="987749"/>
            <a:ext cx="12192000" cy="5886450"/>
          </a:xfrm>
          <a:prstGeom prst="rect">
            <a:avLst/>
          </a:prstGeom>
          <a:solidFill>
            <a:schemeClr val="accent5">
              <a:lumMod val="5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58" name="直接连接符 98"/>
          <p:cNvCxnSpPr/>
          <p:nvPr/>
        </p:nvCxnSpPr>
        <p:spPr>
          <a:xfrm>
            <a:off x="5748977" y="2004445"/>
            <a:ext cx="8881" cy="288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本框 64"/>
          <p:cNvSpPr txBox="1"/>
          <p:nvPr/>
        </p:nvSpPr>
        <p:spPr>
          <a:xfrm>
            <a:off x="3294246" y="5664958"/>
            <a:ext cx="1405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3F-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汇聚层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6" name="矩形 65"/>
          <p:cNvSpPr/>
          <p:nvPr/>
        </p:nvSpPr>
        <p:spPr>
          <a:xfrm rot="10800000">
            <a:off x="800770" y="3828565"/>
            <a:ext cx="454076" cy="1916862"/>
          </a:xfrm>
          <a:prstGeom prst="rect">
            <a:avLst/>
          </a:prstGeom>
          <a:solidFill>
            <a:srgbClr val="154A93"/>
          </a:solidFill>
          <a:ln>
            <a:solidFill>
              <a:srgbClr val="154A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824419" y="4003686"/>
            <a:ext cx="461665" cy="16889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Data  Center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8" name="矩形 67"/>
          <p:cNvSpPr/>
          <p:nvPr/>
        </p:nvSpPr>
        <p:spPr>
          <a:xfrm rot="10800000">
            <a:off x="810022" y="2072030"/>
            <a:ext cx="463802" cy="1596987"/>
          </a:xfrm>
          <a:prstGeom prst="rect">
            <a:avLst/>
          </a:prstGeom>
          <a:solidFill>
            <a:srgbClr val="4AC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832632" y="2391225"/>
            <a:ext cx="461665" cy="162522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Out  Site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1291064" y="5213081"/>
            <a:ext cx="17705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成都棕树</a:t>
            </a:r>
            <a:r>
              <a:rPr lang="en-US" altLang="zh-CN" sz="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IDC</a:t>
            </a:r>
            <a:r>
              <a:rPr lang="zh-CN" altLang="en-US" sz="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机房网络汇聚层</a:t>
            </a:r>
            <a:endParaRPr lang="zh-CN" altLang="en-US" sz="9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1291064" y="3873789"/>
            <a:ext cx="19680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成都棕树</a:t>
            </a:r>
            <a:r>
              <a:rPr lang="en-US" altLang="zh-CN" sz="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IDC</a:t>
            </a:r>
            <a:r>
              <a:rPr lang="zh-CN" altLang="en-US" sz="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机房网络核心层</a:t>
            </a:r>
            <a:endParaRPr lang="zh-CN" altLang="en-US" sz="9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1538908" y="3297255"/>
            <a:ext cx="13952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400G</a:t>
            </a:r>
            <a:r>
              <a:rPr lang="zh-CN" altLang="en-US" sz="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出口带宽</a:t>
            </a:r>
            <a:endParaRPr lang="zh-CN" altLang="en-US" sz="9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80" name="直接连接符 92"/>
          <p:cNvCxnSpPr>
            <a:endCxn id="84" idx="0"/>
          </p:cNvCxnSpPr>
          <p:nvPr/>
        </p:nvCxnSpPr>
        <p:spPr>
          <a:xfrm>
            <a:off x="4334690" y="2422876"/>
            <a:ext cx="0" cy="2845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矩形 83"/>
          <p:cNvSpPr/>
          <p:nvPr/>
        </p:nvSpPr>
        <p:spPr>
          <a:xfrm>
            <a:off x="3510570" y="2707425"/>
            <a:ext cx="1648239" cy="329917"/>
          </a:xfrm>
          <a:prstGeom prst="rect">
            <a:avLst/>
          </a:prstGeom>
          <a:solidFill>
            <a:srgbClr val="154A93"/>
          </a:solidFill>
          <a:ln>
            <a:solidFill>
              <a:srgbClr val="154A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IDC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省汇聚平台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85" name="直接连接符 97"/>
          <p:cNvCxnSpPr/>
          <p:nvPr/>
        </p:nvCxnSpPr>
        <p:spPr>
          <a:xfrm flipV="1">
            <a:off x="3153882" y="2297794"/>
            <a:ext cx="4693636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106"/>
          <p:cNvCxnSpPr/>
          <p:nvPr/>
        </p:nvCxnSpPr>
        <p:spPr>
          <a:xfrm flipH="1" flipV="1">
            <a:off x="5575437" y="1960758"/>
            <a:ext cx="11029" cy="4621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矩形 99"/>
          <p:cNvSpPr/>
          <p:nvPr/>
        </p:nvSpPr>
        <p:spPr>
          <a:xfrm>
            <a:off x="4162970" y="6269639"/>
            <a:ext cx="86356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900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已开通</a:t>
            </a:r>
            <a:endParaRPr lang="zh-CN" altLang="en-US" sz="900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5796184" y="6200264"/>
            <a:ext cx="102498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900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待开通</a:t>
            </a:r>
            <a:endParaRPr lang="en-US" altLang="zh-CN" sz="900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02" name="直接连接符 121"/>
          <p:cNvCxnSpPr/>
          <p:nvPr/>
        </p:nvCxnSpPr>
        <p:spPr>
          <a:xfrm>
            <a:off x="4703068" y="6346552"/>
            <a:ext cx="501241" cy="0"/>
          </a:xfrm>
          <a:prstGeom prst="line">
            <a:avLst/>
          </a:prstGeom>
          <a:ln w="44450">
            <a:solidFill>
              <a:srgbClr val="FF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连接符 122"/>
          <p:cNvCxnSpPr/>
          <p:nvPr/>
        </p:nvCxnSpPr>
        <p:spPr>
          <a:xfrm>
            <a:off x="6328767" y="6364361"/>
            <a:ext cx="501241" cy="0"/>
          </a:xfrm>
          <a:prstGeom prst="line">
            <a:avLst/>
          </a:prstGeom>
          <a:ln w="44450">
            <a:solidFill>
              <a:srgbClr val="B4B4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ounded Rectangle 22"/>
          <p:cNvSpPr/>
          <p:nvPr/>
        </p:nvSpPr>
        <p:spPr bwMode="auto">
          <a:xfrm>
            <a:off x="2932030" y="5077787"/>
            <a:ext cx="1679200" cy="884530"/>
          </a:xfrm>
          <a:prstGeom prst="roundRect">
            <a:avLst>
              <a:gd name="adj" fmla="val 6579"/>
            </a:avLst>
          </a:prstGeom>
          <a:noFill/>
          <a:ln w="28575">
            <a:solidFill>
              <a:schemeClr val="bg1">
                <a:lumMod val="75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2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11" name="图片 110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976525" y="1517896"/>
            <a:ext cx="1609941" cy="45722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620872" y="1527525"/>
            <a:ext cx="2089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-163</a:t>
            </a:r>
            <a:r>
              <a:rPr kumimoji="1"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国干</a:t>
            </a:r>
            <a:endParaRPr kumimoji="1"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53" name="直接连接符 93"/>
          <p:cNvCxnSpPr>
            <a:stCxn id="97" idx="1"/>
            <a:endCxn id="91" idx="3"/>
          </p:cNvCxnSpPr>
          <p:nvPr/>
        </p:nvCxnSpPr>
        <p:spPr>
          <a:xfrm flipH="1">
            <a:off x="5028939" y="4040299"/>
            <a:ext cx="9209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/>
          <p:cNvSpPr txBox="1"/>
          <p:nvPr/>
        </p:nvSpPr>
        <p:spPr>
          <a:xfrm>
            <a:off x="7498669" y="3297255"/>
            <a:ext cx="15637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200G</a:t>
            </a:r>
            <a:r>
              <a:rPr lang="zh-CN" altLang="en-US" sz="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出口带宽</a:t>
            </a:r>
            <a:endParaRPr lang="zh-CN" altLang="en-US" sz="9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5056668" y="5655440"/>
            <a:ext cx="1405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4F-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汇聚层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7" name="Rounded Rectangle 22"/>
          <p:cNvSpPr/>
          <p:nvPr/>
        </p:nvSpPr>
        <p:spPr bwMode="auto">
          <a:xfrm>
            <a:off x="4694452" y="5068269"/>
            <a:ext cx="1679200" cy="884530"/>
          </a:xfrm>
          <a:prstGeom prst="roundRect">
            <a:avLst>
              <a:gd name="adj" fmla="val 6579"/>
            </a:avLst>
          </a:prstGeom>
          <a:noFill/>
          <a:ln w="28575">
            <a:solidFill>
              <a:schemeClr val="bg1">
                <a:lumMod val="75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2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6819090" y="5664958"/>
            <a:ext cx="1405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5F-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汇聚层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6697845" y="5295267"/>
            <a:ext cx="1204360" cy="369691"/>
          </a:xfrm>
          <a:prstGeom prst="rect">
            <a:avLst/>
          </a:prstGeom>
          <a:solidFill>
            <a:srgbClr val="49C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汇聚交换机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9" name="Rounded Rectangle 22"/>
          <p:cNvSpPr/>
          <p:nvPr/>
        </p:nvSpPr>
        <p:spPr bwMode="auto">
          <a:xfrm>
            <a:off x="6456874" y="5077787"/>
            <a:ext cx="1679200" cy="884530"/>
          </a:xfrm>
          <a:prstGeom prst="roundRect">
            <a:avLst>
              <a:gd name="adj" fmla="val 6579"/>
            </a:avLst>
          </a:prstGeom>
          <a:noFill/>
          <a:ln w="28575">
            <a:solidFill>
              <a:schemeClr val="bg1">
                <a:lumMod val="75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2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13" name="直接连接符 92"/>
          <p:cNvCxnSpPr/>
          <p:nvPr/>
        </p:nvCxnSpPr>
        <p:spPr>
          <a:xfrm flipH="1">
            <a:off x="3162491" y="2285037"/>
            <a:ext cx="5412" cy="137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接连接符 92"/>
          <p:cNvCxnSpPr/>
          <p:nvPr/>
        </p:nvCxnSpPr>
        <p:spPr>
          <a:xfrm>
            <a:off x="7837981" y="2285037"/>
            <a:ext cx="0" cy="1313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102"/>
          <p:cNvCxnSpPr>
            <a:endCxn id="95" idx="0"/>
          </p:cNvCxnSpPr>
          <p:nvPr/>
        </p:nvCxnSpPr>
        <p:spPr>
          <a:xfrm>
            <a:off x="6674550" y="2292445"/>
            <a:ext cx="0" cy="429962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104"/>
          <p:cNvCxnSpPr/>
          <p:nvPr/>
        </p:nvCxnSpPr>
        <p:spPr>
          <a:xfrm flipV="1">
            <a:off x="3153882" y="2426788"/>
            <a:ext cx="4689511" cy="12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接连接符 102"/>
          <p:cNvCxnSpPr/>
          <p:nvPr/>
        </p:nvCxnSpPr>
        <p:spPr>
          <a:xfrm>
            <a:off x="6855275" y="3052324"/>
            <a:ext cx="0" cy="852211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接连接符 102"/>
          <p:cNvCxnSpPr/>
          <p:nvPr/>
        </p:nvCxnSpPr>
        <p:spPr>
          <a:xfrm>
            <a:off x="4132624" y="3037342"/>
            <a:ext cx="0" cy="8522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接连接符 102"/>
          <p:cNvCxnSpPr/>
          <p:nvPr/>
        </p:nvCxnSpPr>
        <p:spPr>
          <a:xfrm>
            <a:off x="4548507" y="3037342"/>
            <a:ext cx="0" cy="4923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接连接符 102"/>
          <p:cNvCxnSpPr/>
          <p:nvPr/>
        </p:nvCxnSpPr>
        <p:spPr>
          <a:xfrm>
            <a:off x="6446364" y="3529661"/>
            <a:ext cx="0" cy="3797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接连接符 102"/>
          <p:cNvCxnSpPr/>
          <p:nvPr/>
        </p:nvCxnSpPr>
        <p:spPr>
          <a:xfrm flipH="1" flipV="1">
            <a:off x="4548508" y="3523311"/>
            <a:ext cx="1897856" cy="39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接连接符 102"/>
          <p:cNvCxnSpPr/>
          <p:nvPr/>
        </p:nvCxnSpPr>
        <p:spPr>
          <a:xfrm>
            <a:off x="6409757" y="3037192"/>
            <a:ext cx="0" cy="301577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接连接符 102"/>
          <p:cNvCxnSpPr/>
          <p:nvPr/>
        </p:nvCxnSpPr>
        <p:spPr>
          <a:xfrm flipH="1" flipV="1">
            <a:off x="4687507" y="3332227"/>
            <a:ext cx="1722250" cy="6542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接连接符 102"/>
          <p:cNvCxnSpPr/>
          <p:nvPr/>
        </p:nvCxnSpPr>
        <p:spPr>
          <a:xfrm>
            <a:off x="4686549" y="3316461"/>
            <a:ext cx="0" cy="565657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矩形 94"/>
          <p:cNvSpPr/>
          <p:nvPr/>
        </p:nvSpPr>
        <p:spPr>
          <a:xfrm>
            <a:off x="5850430" y="2722407"/>
            <a:ext cx="1648239" cy="329917"/>
          </a:xfrm>
          <a:prstGeom prst="rect">
            <a:avLst/>
          </a:prstGeom>
          <a:solidFill>
            <a:srgbClr val="154A93"/>
          </a:solidFill>
          <a:ln>
            <a:solidFill>
              <a:srgbClr val="154A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成都城域网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26" name="直接连接符 102"/>
          <p:cNvCxnSpPr>
            <a:endCxn id="94" idx="0"/>
          </p:cNvCxnSpPr>
          <p:nvPr/>
        </p:nvCxnSpPr>
        <p:spPr>
          <a:xfrm flipH="1">
            <a:off x="3775181" y="4198480"/>
            <a:ext cx="6424" cy="10967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接连接符 102"/>
          <p:cNvCxnSpPr/>
          <p:nvPr/>
        </p:nvCxnSpPr>
        <p:spPr>
          <a:xfrm>
            <a:off x="6469959" y="4198480"/>
            <a:ext cx="0" cy="18008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接连接符 93"/>
          <p:cNvCxnSpPr/>
          <p:nvPr/>
        </p:nvCxnSpPr>
        <p:spPr>
          <a:xfrm flipH="1">
            <a:off x="4155134" y="4378566"/>
            <a:ext cx="23017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接连接符 93"/>
          <p:cNvCxnSpPr/>
          <p:nvPr/>
        </p:nvCxnSpPr>
        <p:spPr>
          <a:xfrm flipV="1">
            <a:off x="4155134" y="4378566"/>
            <a:ext cx="0" cy="90718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接连接符 93"/>
          <p:cNvCxnSpPr/>
          <p:nvPr/>
        </p:nvCxnSpPr>
        <p:spPr>
          <a:xfrm flipV="1">
            <a:off x="5358568" y="4914373"/>
            <a:ext cx="0" cy="362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接连接符 93"/>
          <p:cNvCxnSpPr/>
          <p:nvPr/>
        </p:nvCxnSpPr>
        <p:spPr>
          <a:xfrm flipV="1">
            <a:off x="5714109" y="4914373"/>
            <a:ext cx="0" cy="38089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接连接符 102"/>
          <p:cNvCxnSpPr/>
          <p:nvPr/>
        </p:nvCxnSpPr>
        <p:spPr>
          <a:xfrm>
            <a:off x="3997324" y="4193721"/>
            <a:ext cx="13950" cy="7325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接连接符 102"/>
          <p:cNvCxnSpPr/>
          <p:nvPr/>
        </p:nvCxnSpPr>
        <p:spPr>
          <a:xfrm flipH="1">
            <a:off x="3996789" y="4914373"/>
            <a:ext cx="13410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接连接符 102"/>
          <p:cNvCxnSpPr/>
          <p:nvPr/>
        </p:nvCxnSpPr>
        <p:spPr>
          <a:xfrm flipH="1" flipV="1">
            <a:off x="5703149" y="4905054"/>
            <a:ext cx="1126859" cy="9319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连接符 102"/>
          <p:cNvCxnSpPr/>
          <p:nvPr/>
        </p:nvCxnSpPr>
        <p:spPr>
          <a:xfrm>
            <a:off x="6820434" y="4172457"/>
            <a:ext cx="9574" cy="75380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连接符 102"/>
          <p:cNvCxnSpPr/>
          <p:nvPr/>
        </p:nvCxnSpPr>
        <p:spPr>
          <a:xfrm>
            <a:off x="7196884" y="4193721"/>
            <a:ext cx="0" cy="109678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连接符 102"/>
          <p:cNvCxnSpPr/>
          <p:nvPr/>
        </p:nvCxnSpPr>
        <p:spPr>
          <a:xfrm>
            <a:off x="4360214" y="4174176"/>
            <a:ext cx="9624" cy="5053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连接符 93"/>
          <p:cNvCxnSpPr/>
          <p:nvPr/>
        </p:nvCxnSpPr>
        <p:spPr>
          <a:xfrm flipV="1">
            <a:off x="6992926" y="4675743"/>
            <a:ext cx="0" cy="6195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接连接符 102"/>
          <p:cNvCxnSpPr/>
          <p:nvPr/>
        </p:nvCxnSpPr>
        <p:spPr>
          <a:xfrm flipH="1" flipV="1">
            <a:off x="4375146" y="4666307"/>
            <a:ext cx="2615317" cy="188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矩形 90"/>
          <p:cNvSpPr/>
          <p:nvPr/>
        </p:nvSpPr>
        <p:spPr>
          <a:xfrm>
            <a:off x="3570741" y="3882118"/>
            <a:ext cx="1458198" cy="316362"/>
          </a:xfrm>
          <a:prstGeom prst="rect">
            <a:avLst/>
          </a:prstGeom>
          <a:solidFill>
            <a:srgbClr val="49C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核心交换机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-A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5949877" y="3882118"/>
            <a:ext cx="1429588" cy="316362"/>
          </a:xfrm>
          <a:prstGeom prst="rect">
            <a:avLst/>
          </a:prstGeom>
          <a:solidFill>
            <a:srgbClr val="49C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核心交换机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-B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4935423" y="5285749"/>
            <a:ext cx="1204360" cy="369691"/>
          </a:xfrm>
          <a:prstGeom prst="rect">
            <a:avLst/>
          </a:prstGeom>
          <a:solidFill>
            <a:srgbClr val="49C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汇聚交换机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3173001" y="5295267"/>
            <a:ext cx="1204360" cy="369691"/>
          </a:xfrm>
          <a:prstGeom prst="rect">
            <a:avLst/>
          </a:prstGeom>
          <a:solidFill>
            <a:srgbClr val="49C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汇聚交换机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63" name="直接连接符 121"/>
          <p:cNvCxnSpPr/>
          <p:nvPr/>
        </p:nvCxnSpPr>
        <p:spPr>
          <a:xfrm>
            <a:off x="4703068" y="6483753"/>
            <a:ext cx="501241" cy="0"/>
          </a:xfrm>
          <a:prstGeom prst="line">
            <a:avLst/>
          </a:prstGeom>
          <a:ln w="444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57"/>
          <p:cNvSpPr txBox="1"/>
          <p:nvPr/>
        </p:nvSpPr>
        <p:spPr bwMode="auto">
          <a:xfrm>
            <a:off x="8973275" y="2639868"/>
            <a:ext cx="3477277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charset="-122"/>
              </a:rPr>
              <a:t>网络安全</a:t>
            </a:r>
            <a:endParaRPr lang="zh-CN" altLang="en-US" sz="1400" b="1" kern="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charset="-122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200" kern="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charset="-122"/>
              </a:rPr>
              <a:t>双主核心设备、双路冗余备份</a:t>
            </a:r>
            <a:endParaRPr lang="zh-CN" altLang="en-US" sz="1200" kern="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kern="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charset="-122"/>
              </a:rPr>
              <a:t>运营商接入：</a:t>
            </a:r>
            <a:r>
              <a:rPr lang="zh-CN" altLang="en-US" sz="1200" kern="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单电信</a:t>
            </a:r>
            <a:endParaRPr lang="en-US" altLang="zh-CN" sz="1200" kern="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kern="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charset="-122"/>
              </a:rPr>
              <a:t>交叉综合布线</a:t>
            </a:r>
            <a:endParaRPr lang="zh-CN" altLang="en-US" sz="1200" kern="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charset="-122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200" kern="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charset="-122"/>
              </a:rPr>
              <a:t>快速物理连接</a:t>
            </a:r>
            <a:endParaRPr lang="zh-CN" altLang="en-US" sz="1200" kern="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charset="-122"/>
            </a:endParaRPr>
          </a:p>
        </p:txBody>
      </p:sp>
      <p:sp>
        <p:nvSpPr>
          <p:cNvPr id="72" name="TextBox 57"/>
          <p:cNvSpPr txBox="1"/>
          <p:nvPr/>
        </p:nvSpPr>
        <p:spPr bwMode="auto">
          <a:xfrm>
            <a:off x="8966191" y="4748266"/>
            <a:ext cx="3233966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charset="-122"/>
              </a:rPr>
              <a:t>冗余架构</a:t>
            </a:r>
            <a:endParaRPr lang="zh-CN" altLang="en-US" sz="1400" b="1" kern="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charset="-122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200" kern="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charset="-122"/>
              </a:rPr>
              <a:t>保障网络 </a:t>
            </a:r>
            <a:r>
              <a:rPr lang="en-US" altLang="zh-CN" sz="1200" kern="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charset="-122"/>
              </a:rPr>
              <a:t>SLA ≥ 99.9%</a:t>
            </a:r>
            <a:endParaRPr lang="en-US" altLang="zh-CN" sz="1200" kern="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charset="-122"/>
            </a:endParaRPr>
          </a:p>
        </p:txBody>
      </p:sp>
      <p:pic>
        <p:nvPicPr>
          <p:cNvPr id="4" name="Picture 2" descr="G:\极云天下\logo\极云 (1)png.jpg极云 (1)pn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 bwMode="auto">
          <a:xfrm>
            <a:off x="9061875" y="248060"/>
            <a:ext cx="1163086" cy="31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905507" y="4131801"/>
            <a:ext cx="3125408" cy="1541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20000"/>
              </a:lnSpc>
              <a:spcAft>
                <a:spcPct val="0"/>
              </a:spcAft>
              <a:defRPr/>
            </a:pPr>
            <a:r>
              <a:rPr lang="zh-CN" altLang="en-US" sz="1600" b="1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交通便利</a:t>
            </a:r>
            <a:endParaRPr lang="en-US" altLang="zh-CN" sz="1600" b="1" kern="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 fontAlgn="base">
              <a:lnSpc>
                <a:spcPct val="150000"/>
              </a:lnSpc>
              <a:spcAft>
                <a:spcPct val="0"/>
              </a:spcAft>
              <a:defRPr/>
            </a:pPr>
            <a:endParaRPr lang="en-US" altLang="zh-CN" sz="1000" kern="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 fontAlgn="base">
              <a:lnSpc>
                <a:spcPct val="150000"/>
              </a:lnSpc>
              <a:spcAft>
                <a:spcPct val="0"/>
              </a:spcAft>
              <a:defRPr/>
            </a:pPr>
            <a:r>
              <a:rPr lang="zh-CN" altLang="en-US" sz="1000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邻近二环、地铁</a:t>
            </a:r>
            <a:r>
              <a:rPr lang="en-US" altLang="zh-CN" sz="1000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000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号线和</a:t>
            </a:r>
            <a:r>
              <a:rPr lang="en-US" altLang="zh-CN" sz="1000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7</a:t>
            </a:r>
            <a:r>
              <a:rPr lang="zh-CN" altLang="en-US" sz="1000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号线；</a:t>
            </a:r>
            <a:endParaRPr lang="en-US" altLang="zh-CN" sz="1000" kern="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 fontAlgn="base">
              <a:lnSpc>
                <a:spcPct val="150000"/>
              </a:lnSpc>
              <a:spcAft>
                <a:spcPct val="0"/>
              </a:spcAft>
              <a:defRPr/>
            </a:pPr>
            <a:r>
              <a:rPr lang="zh-CN" altLang="en-US" sz="1000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距离成都市中心</a:t>
            </a:r>
            <a:r>
              <a:rPr lang="en-US" altLang="zh-CN" sz="1000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4.3</a:t>
            </a:r>
            <a:r>
              <a:rPr lang="zh-CN" altLang="en-US" sz="1000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公里，车程约</a:t>
            </a:r>
            <a:r>
              <a:rPr lang="en-US" altLang="zh-CN" sz="1000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14</a:t>
            </a:r>
            <a:r>
              <a:rPr lang="zh-CN" altLang="en-US" sz="1000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分钟；</a:t>
            </a:r>
            <a:endParaRPr lang="en-US" altLang="zh-CN" sz="1000" kern="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 fontAlgn="base">
              <a:lnSpc>
                <a:spcPct val="150000"/>
              </a:lnSpc>
              <a:spcAft>
                <a:spcPct val="0"/>
              </a:spcAft>
              <a:defRPr/>
            </a:pPr>
            <a:r>
              <a:rPr lang="zh-CN" altLang="en-US" sz="1000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距离成都站、成都东站、成都南站均不超过</a:t>
            </a:r>
            <a:r>
              <a:rPr lang="en-US" altLang="zh-CN" sz="1000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10km</a:t>
            </a:r>
            <a:r>
              <a:rPr lang="zh-CN" altLang="en-US" sz="1000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en-US" altLang="zh-CN" sz="1000" kern="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 fontAlgn="base">
              <a:lnSpc>
                <a:spcPct val="150000"/>
              </a:lnSpc>
              <a:spcAft>
                <a:spcPct val="0"/>
              </a:spcAft>
              <a:defRPr/>
            </a:pPr>
            <a:r>
              <a:rPr lang="zh-CN" altLang="en-US" sz="1000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距离成都双流国际机场</a:t>
            </a:r>
            <a:r>
              <a:rPr lang="en-US" altLang="zh-CN" sz="1000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13.3</a:t>
            </a:r>
            <a:r>
              <a:rPr lang="zh-CN" altLang="en-US" sz="1000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公里，车程约</a:t>
            </a:r>
            <a:r>
              <a:rPr lang="en-US" altLang="zh-CN" sz="1000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30</a:t>
            </a:r>
            <a:r>
              <a:rPr lang="zh-CN" altLang="en-US" sz="1000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分钟。</a:t>
            </a:r>
            <a:endParaRPr lang="zh-CN" altLang="en-US" sz="1000" kern="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89015" y="248435"/>
            <a:ext cx="5574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区位优势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393723" y="1013845"/>
            <a:ext cx="3798277" cy="2520000"/>
            <a:chOff x="771525" y="1104900"/>
            <a:chExt cx="5600700" cy="3769236"/>
          </a:xfrm>
          <a:effectLst/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1" cstate="hqprint"/>
            <a:srcRect l="11082" r="8850"/>
            <a:stretch>
              <a:fillRect/>
            </a:stretch>
          </p:blipFill>
          <p:spPr>
            <a:xfrm>
              <a:off x="771525" y="1104900"/>
              <a:ext cx="5600700" cy="3769236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27" name="椭圆 26"/>
            <p:cNvSpPr/>
            <p:nvPr/>
          </p:nvSpPr>
          <p:spPr>
            <a:xfrm>
              <a:off x="3314548" y="3719440"/>
              <a:ext cx="105103" cy="10510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2143064" y="4248562"/>
              <a:ext cx="105103" cy="10510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343787" y="3091061"/>
              <a:ext cx="105103" cy="10510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3496446" y="3553247"/>
              <a:ext cx="105103" cy="105103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3417070" y="2996461"/>
              <a:ext cx="105103" cy="10510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2" name="椭圆 31"/>
            <p:cNvSpPr/>
            <p:nvPr/>
          </p:nvSpPr>
          <p:spPr>
            <a:xfrm>
              <a:off x="3465559" y="2098987"/>
              <a:ext cx="105103" cy="10510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33" name="直线箭头连接符 20"/>
            <p:cNvCxnSpPr>
              <a:stCxn id="30" idx="0"/>
              <a:endCxn id="31" idx="4"/>
            </p:cNvCxnSpPr>
            <p:nvPr/>
          </p:nvCxnSpPr>
          <p:spPr>
            <a:xfrm flipH="1" flipV="1">
              <a:off x="3469622" y="3101564"/>
              <a:ext cx="79376" cy="451683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直线箭头连接符 21"/>
            <p:cNvCxnSpPr>
              <a:stCxn id="30" idx="6"/>
              <a:endCxn id="29" idx="3"/>
            </p:cNvCxnSpPr>
            <p:nvPr/>
          </p:nvCxnSpPr>
          <p:spPr>
            <a:xfrm flipV="1">
              <a:off x="3601549" y="3180772"/>
              <a:ext cx="757630" cy="425027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直线箭头连接符 22"/>
            <p:cNvCxnSpPr>
              <a:stCxn id="30" idx="3"/>
              <a:endCxn id="27" idx="7"/>
            </p:cNvCxnSpPr>
            <p:nvPr/>
          </p:nvCxnSpPr>
          <p:spPr>
            <a:xfrm flipH="1">
              <a:off x="3404259" y="3642958"/>
              <a:ext cx="107579" cy="91874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直线箭头连接符 23"/>
            <p:cNvCxnSpPr>
              <a:stCxn id="30" idx="2"/>
              <a:endCxn id="28" idx="7"/>
            </p:cNvCxnSpPr>
            <p:nvPr/>
          </p:nvCxnSpPr>
          <p:spPr>
            <a:xfrm flipH="1">
              <a:off x="2232775" y="3605799"/>
              <a:ext cx="1263671" cy="658155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直线箭头连接符 24"/>
            <p:cNvCxnSpPr>
              <a:stCxn id="30" idx="0"/>
              <a:endCxn id="32" idx="4"/>
            </p:cNvCxnSpPr>
            <p:nvPr/>
          </p:nvCxnSpPr>
          <p:spPr>
            <a:xfrm flipH="1" flipV="1">
              <a:off x="3518111" y="2204090"/>
              <a:ext cx="30887" cy="1349157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1" name="圆角矩形 40"/>
            <p:cNvSpPr/>
            <p:nvPr/>
          </p:nvSpPr>
          <p:spPr>
            <a:xfrm>
              <a:off x="1127355" y="4380961"/>
              <a:ext cx="1462780" cy="277793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700" dirty="0">
                  <a:latin typeface="微软雅黑" panose="020B0503020204020204" charset="-122"/>
                  <a:ea typeface="微软雅黑" panose="020B0503020204020204" charset="-122"/>
                </a:rPr>
                <a:t>成都双流国际机场</a:t>
              </a:r>
              <a:endParaRPr kumimoji="1" lang="zh-CN" altLang="en-US" sz="7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" name="圆角矩形 45"/>
            <p:cNvSpPr/>
            <p:nvPr/>
          </p:nvSpPr>
          <p:spPr>
            <a:xfrm>
              <a:off x="2777920" y="1674179"/>
              <a:ext cx="1462780" cy="277793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800" dirty="0">
                  <a:latin typeface="微软雅黑" panose="020B0503020204020204" charset="-122"/>
                  <a:ea typeface="微软雅黑" panose="020B0503020204020204" charset="-122"/>
                </a:rPr>
                <a:t>成都站</a:t>
              </a:r>
              <a:endParaRPr kumimoji="1" lang="zh-CN" altLang="en-US" sz="8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5" name="圆角矩形 54"/>
            <p:cNvSpPr/>
            <p:nvPr/>
          </p:nvSpPr>
          <p:spPr>
            <a:xfrm>
              <a:off x="2986825" y="4017277"/>
              <a:ext cx="1462780" cy="277793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800" dirty="0">
                  <a:latin typeface="微软雅黑" panose="020B0503020204020204" charset="-122"/>
                  <a:ea typeface="微软雅黑" panose="020B0503020204020204" charset="-122"/>
                </a:rPr>
                <a:t>成都南站</a:t>
              </a:r>
              <a:endParaRPr kumimoji="1" lang="zh-CN" altLang="en-US" sz="8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6" name="圆角矩形 55"/>
            <p:cNvSpPr/>
            <p:nvPr/>
          </p:nvSpPr>
          <p:spPr>
            <a:xfrm>
              <a:off x="3783318" y="3553247"/>
              <a:ext cx="1462780" cy="277793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700" dirty="0">
                  <a:latin typeface="微软雅黑" panose="020B0503020204020204" charset="-122"/>
                  <a:ea typeface="微软雅黑" panose="020B0503020204020204" charset="-122"/>
                </a:rPr>
                <a:t>成都棕树数据中心</a:t>
              </a:r>
              <a:endParaRPr kumimoji="1" lang="zh-CN" altLang="en-US" sz="7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7" name="圆角矩形 56"/>
            <p:cNvSpPr/>
            <p:nvPr/>
          </p:nvSpPr>
          <p:spPr>
            <a:xfrm>
              <a:off x="4514708" y="2950320"/>
              <a:ext cx="1462780" cy="277793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800" dirty="0">
                  <a:latin typeface="微软雅黑" panose="020B0503020204020204" charset="-122"/>
                  <a:ea typeface="微软雅黑" panose="020B0503020204020204" charset="-122"/>
                </a:rPr>
                <a:t>成都东站</a:t>
              </a:r>
              <a:endParaRPr kumimoji="1" lang="zh-CN" altLang="en-US" sz="8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" r="1"/>
          <a:stretch>
            <a:fillRect/>
          </a:stretch>
        </p:blipFill>
        <p:spPr>
          <a:xfrm>
            <a:off x="4542700" y="1013845"/>
            <a:ext cx="3851023" cy="252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7" name="矩形 36"/>
          <p:cNvSpPr/>
          <p:nvPr/>
        </p:nvSpPr>
        <p:spPr>
          <a:xfrm>
            <a:off x="7028" y="1014759"/>
            <a:ext cx="4549338" cy="58432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0" name="矩形 59"/>
          <p:cNvSpPr/>
          <p:nvPr/>
        </p:nvSpPr>
        <p:spPr>
          <a:xfrm>
            <a:off x="550328" y="1739324"/>
            <a:ext cx="34490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Aft>
                <a:spcPct val="0"/>
              </a:spcAft>
              <a:defRPr/>
            </a:pPr>
            <a:r>
              <a:rPr lang="zh-CN" altLang="en-US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成都2.5环以内唯一有</a:t>
            </a:r>
            <a:r>
              <a:rPr lang="zh-CN" altLang="en-US" sz="2000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可用资源</a:t>
            </a:r>
            <a:r>
              <a:rPr lang="zh-CN" altLang="en-US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的</a:t>
            </a:r>
            <a:r>
              <a:rPr lang="zh-CN" altLang="en-US" sz="2000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高品质</a:t>
            </a:r>
            <a:r>
              <a:rPr lang="zh-CN" altLang="en-US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机房</a:t>
            </a:r>
            <a:endParaRPr lang="en-US" altLang="zh-CN" sz="1400" kern="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 fontAlgn="base">
              <a:lnSpc>
                <a:spcPct val="200000"/>
              </a:lnSpc>
              <a:spcAft>
                <a:spcPct val="0"/>
              </a:spcAft>
              <a:defRPr/>
            </a:pPr>
            <a:r>
              <a:rPr lang="zh-CN" altLang="en-US" sz="1400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毗邻高新区，资源稀缺</a:t>
            </a:r>
            <a:endParaRPr lang="zh-CN" altLang="en-US" sz="1200" kern="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8750282" y="4131801"/>
            <a:ext cx="3125408" cy="849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20000"/>
              </a:lnSpc>
              <a:spcAft>
                <a:spcPct val="0"/>
              </a:spcAft>
              <a:defRPr/>
            </a:pPr>
            <a:r>
              <a:rPr lang="zh-CN" altLang="en-US" sz="1600" b="1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配套设施完善</a:t>
            </a:r>
            <a:endParaRPr lang="en-US" altLang="zh-CN" sz="1600" b="1" kern="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 fontAlgn="base">
              <a:lnSpc>
                <a:spcPct val="150000"/>
              </a:lnSpc>
              <a:spcAft>
                <a:spcPct val="0"/>
              </a:spcAft>
              <a:defRPr/>
            </a:pPr>
            <a:endParaRPr lang="en-US" altLang="zh-CN" sz="1000" kern="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 fontAlgn="base">
              <a:lnSpc>
                <a:spcPct val="150000"/>
              </a:lnSpc>
              <a:spcAft>
                <a:spcPct val="0"/>
              </a:spcAft>
              <a:defRPr/>
            </a:pPr>
            <a:r>
              <a:rPr lang="zh-CN" altLang="en-US" sz="1000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周边餐馆、酒店、超市等</a:t>
            </a:r>
            <a:r>
              <a:rPr lang="zh-CN" altLang="zh-CN" sz="1000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一应俱全</a:t>
            </a:r>
            <a:endParaRPr lang="zh-CN" altLang="en-US" sz="1000" kern="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8" name="图片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37"/>
          <a:stretch>
            <a:fillRect/>
          </a:stretch>
        </p:blipFill>
        <p:spPr>
          <a:xfrm>
            <a:off x="550328" y="3842237"/>
            <a:ext cx="3555491" cy="3015763"/>
          </a:xfrm>
          <a:custGeom>
            <a:avLst/>
            <a:gdLst>
              <a:gd name="connsiteX0" fmla="*/ 0 w 5032819"/>
              <a:gd name="connsiteY0" fmla="*/ 0 h 4268830"/>
              <a:gd name="connsiteX1" fmla="*/ 5032819 w 5032819"/>
              <a:gd name="connsiteY1" fmla="*/ 0 h 4268830"/>
              <a:gd name="connsiteX2" fmla="*/ 5032819 w 5032819"/>
              <a:gd name="connsiteY2" fmla="*/ 4268830 h 4268830"/>
              <a:gd name="connsiteX3" fmla="*/ 0 w 5032819"/>
              <a:gd name="connsiteY3" fmla="*/ 4268830 h 4268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2819" h="4268830">
                <a:moveTo>
                  <a:pt x="0" y="0"/>
                </a:moveTo>
                <a:lnTo>
                  <a:pt x="5032819" y="0"/>
                </a:lnTo>
                <a:lnTo>
                  <a:pt x="5032819" y="4268830"/>
                </a:lnTo>
                <a:lnTo>
                  <a:pt x="0" y="4268830"/>
                </a:lnTo>
                <a:close/>
              </a:path>
            </a:pathLst>
          </a:custGeom>
        </p:spPr>
      </p:pic>
      <p:pic>
        <p:nvPicPr>
          <p:cNvPr id="6" name="Picture 2" descr="G:\极云天下\logo\极云 (1)png.jpg极云 (1)pn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 bwMode="auto">
          <a:xfrm>
            <a:off x="9026659" y="255725"/>
            <a:ext cx="1163086" cy="31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>
          <a:xfrm>
            <a:off x="1341" y="1385529"/>
            <a:ext cx="12190659" cy="4536831"/>
          </a:xfrm>
          <a:prstGeom prst="rect">
            <a:avLst/>
          </a:prstGeom>
          <a:solidFill>
            <a:srgbClr val="151D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Rounded Rectangle 3"/>
          <p:cNvSpPr/>
          <p:nvPr/>
        </p:nvSpPr>
        <p:spPr>
          <a:xfrm>
            <a:off x="5121796" y="1473945"/>
            <a:ext cx="1905000" cy="2088000"/>
          </a:xfrm>
          <a:prstGeom prst="roundRect">
            <a:avLst>
              <a:gd name="adj" fmla="val 5186"/>
            </a:avLst>
          </a:prstGeom>
          <a:solidFill>
            <a:srgbClr val="144B93"/>
          </a:solidFill>
          <a:ln>
            <a:solidFill>
              <a:srgbClr val="144B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高等级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1" algn="ctr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数据中心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1" algn="ctr"/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1" algn="ctr"/>
            <a:r>
              <a:rPr lang="en-US" altLang="zh-CN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T3</a:t>
            </a:r>
            <a:endParaRPr lang="en-US" altLang="zh-CN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Rounded Rectangle 5"/>
          <p:cNvSpPr/>
          <p:nvPr/>
        </p:nvSpPr>
        <p:spPr>
          <a:xfrm>
            <a:off x="795728" y="3717202"/>
            <a:ext cx="1948346" cy="2088000"/>
          </a:xfrm>
          <a:prstGeom prst="roundRect">
            <a:avLst>
              <a:gd name="adj" fmla="val 5186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144B9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7" name="Rounded Rectangle 6"/>
          <p:cNvSpPr/>
          <p:nvPr/>
        </p:nvSpPr>
        <p:spPr>
          <a:xfrm>
            <a:off x="7425316" y="1488327"/>
            <a:ext cx="1905000" cy="2088000"/>
          </a:xfrm>
          <a:prstGeom prst="roundRect">
            <a:avLst>
              <a:gd name="adj" fmla="val 5186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4B9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8" name="Rounded Rectangle 7"/>
          <p:cNvSpPr/>
          <p:nvPr/>
        </p:nvSpPr>
        <p:spPr>
          <a:xfrm>
            <a:off x="7425316" y="3713412"/>
            <a:ext cx="1905000" cy="2088000"/>
          </a:xfrm>
          <a:prstGeom prst="roundRect">
            <a:avLst>
              <a:gd name="adj" fmla="val 5186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4B9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9" name="Rounded Rectangle 8"/>
          <p:cNvSpPr/>
          <p:nvPr/>
        </p:nvSpPr>
        <p:spPr>
          <a:xfrm>
            <a:off x="9522472" y="3713412"/>
            <a:ext cx="1905000" cy="2088000"/>
          </a:xfrm>
          <a:prstGeom prst="roundRect">
            <a:avLst>
              <a:gd name="adj" fmla="val 5186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4B9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0" name="Rounded Rectangle 9"/>
          <p:cNvSpPr/>
          <p:nvPr/>
        </p:nvSpPr>
        <p:spPr>
          <a:xfrm>
            <a:off x="5121796" y="3717968"/>
            <a:ext cx="1905000" cy="2088000"/>
          </a:xfrm>
          <a:prstGeom prst="roundRect">
            <a:avLst>
              <a:gd name="adj" fmla="val 5186"/>
            </a:avLst>
          </a:prstGeom>
          <a:solidFill>
            <a:srgbClr val="144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中国电信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1" algn="ctr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四星级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7428433" y="2343129"/>
            <a:ext cx="1880077" cy="57708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algn="ctr" defTabSz="1088390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</a:rPr>
              <a:t>电力供应</a:t>
            </a:r>
            <a:endParaRPr lang="en-US" altLang="zh-CN" sz="1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Open Sans" pitchFamily="34" charset="0"/>
            </a:endParaRPr>
          </a:p>
          <a:p>
            <a:pPr algn="ctr" defTabSz="1088390"/>
            <a:endParaRPr lang="en-US" sz="1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Open Sans" pitchFamily="34" charset="0"/>
            </a:endParaRPr>
          </a:p>
          <a:p>
            <a:pPr algn="ctr" defTabSz="1088390"/>
            <a:r>
              <a:rPr lang="zh-CN" altLang="en-US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双路</a:t>
            </a:r>
            <a:r>
              <a:rPr lang="en-US" altLang="zh-CN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10KV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高压市电</a:t>
            </a:r>
            <a:endParaRPr lang="zh-CN" altLang="en-US" sz="10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7490701" y="4578732"/>
            <a:ext cx="1839615" cy="90024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algn="ctr">
              <a:buSzPct val="100000"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柴油发电机</a:t>
            </a:r>
            <a:endParaRPr lang="en-US" altLang="zh-TW" sz="1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buSzPct val="100000"/>
            </a:pPr>
            <a:endParaRPr lang="en-US" altLang="zh-CN" sz="1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  <a:buSzPct val="100000"/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支持满载</a:t>
            </a:r>
            <a:r>
              <a:rPr lang="en-US" altLang="zh-CN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小时油箱</a:t>
            </a:r>
            <a:endParaRPr lang="en-US" altLang="zh-CN" sz="10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  <a:buSzPct val="100000"/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签订第三方优先供油协议</a:t>
            </a:r>
            <a:endParaRPr lang="zh-CN" altLang="en-US" sz="10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716787" y="2300826"/>
            <a:ext cx="2128664" cy="136191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algn="ctr" defTabSz="1088390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</a:rPr>
              <a:t>建筑</a:t>
            </a:r>
            <a:endParaRPr lang="en-US" altLang="zh-CN" sz="1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Open Sans" pitchFamily="34" charset="0"/>
            </a:endParaRPr>
          </a:p>
          <a:p>
            <a:pPr algn="ctr" defTabSz="1088390"/>
            <a:endParaRPr lang="en-US" altLang="zh-CN" sz="1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Open Sans" pitchFamily="34" charset="0"/>
            </a:endParaRPr>
          </a:p>
          <a:p>
            <a:pPr algn="ctr" defTabSz="1088390">
              <a:lnSpc>
                <a:spcPct val="15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</a:rPr>
              <a:t>总建筑面积</a:t>
            </a:r>
            <a:r>
              <a:rPr lang="en-US" altLang="zh-CN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</a:rPr>
              <a:t>5800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</a:rPr>
              <a:t>㎡</a:t>
            </a:r>
            <a:endParaRPr lang="en-US" altLang="zh-CN" sz="10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Open Sans" pitchFamily="34" charset="0"/>
            </a:endParaRPr>
          </a:p>
          <a:p>
            <a:pPr algn="ctr" defTabSz="1088390">
              <a:lnSpc>
                <a:spcPct val="15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</a:rPr>
              <a:t>五层独栋建筑</a:t>
            </a:r>
            <a:endParaRPr lang="en-US" altLang="zh-CN" sz="10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Open Sans" pitchFamily="34" charset="0"/>
            </a:endParaRPr>
          </a:p>
          <a:p>
            <a:pPr algn="ctr" defTabSz="1088390">
              <a:lnSpc>
                <a:spcPct val="150000"/>
              </a:lnSpc>
            </a:pPr>
            <a:r>
              <a:rPr lang="zh-CN" altLang="en-US" sz="1050" spc="-1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</a:rPr>
              <a:t>层高：一层</a:t>
            </a:r>
            <a:r>
              <a:rPr lang="en-US" altLang="zh-CN" sz="1050" spc="-1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</a:rPr>
              <a:t>4.2m</a:t>
            </a:r>
            <a:r>
              <a:rPr lang="zh-CN" altLang="en-US" sz="1050" spc="-1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</a:rPr>
              <a:t>，三</a:t>
            </a:r>
            <a:r>
              <a:rPr lang="en-US" altLang="zh-CN" sz="1050" spc="-1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</a:rPr>
              <a:t>-</a:t>
            </a:r>
            <a:r>
              <a:rPr lang="zh-CN" altLang="en-US" sz="1050" spc="-1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</a:rPr>
              <a:t>五层</a:t>
            </a:r>
            <a:r>
              <a:rPr lang="en-US" altLang="zh-CN" sz="1050" spc="-1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</a:rPr>
              <a:t>3.4m</a:t>
            </a:r>
            <a:endParaRPr lang="en-US" altLang="zh-CN" sz="1050" spc="-1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Open Sans" pitchFamily="34" charset="0"/>
            </a:endParaRPr>
          </a:p>
          <a:p>
            <a:pPr algn="ctr" defTabSz="1088390"/>
            <a:endParaRPr lang="en-US" altLang="zh-CN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Open Sans" pitchFamily="34" charset="0"/>
            </a:endParaRP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2903666" y="4634058"/>
            <a:ext cx="1905000" cy="57708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algn="ctr" defTabSz="1088390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机架规格</a:t>
            </a:r>
            <a:endParaRPr lang="en-US" altLang="zh-CN" sz="1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defTabSz="1088390"/>
            <a:endParaRPr lang="en-US" altLang="zh-CN" sz="1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defTabSz="1088390"/>
            <a:r>
              <a:rPr lang="zh-CN" altLang="en-US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</a:rPr>
              <a:t>标准电力</a:t>
            </a:r>
            <a:r>
              <a:rPr lang="en-US" altLang="zh-CN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</a:rPr>
              <a:t>10A/16A</a:t>
            </a:r>
            <a:endParaRPr lang="en-US" altLang="zh-CN" sz="10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Open Sans" pitchFamily="34" charset="0"/>
            </a:endParaRP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9504312" y="4578731"/>
            <a:ext cx="1923160" cy="10849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algn="ctr">
              <a:buSzPct val="100000"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制冷</a:t>
            </a:r>
            <a:endParaRPr lang="en-US" altLang="zh-TW" sz="1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buSzPct val="100000"/>
            </a:pPr>
            <a:endParaRPr lang="en-US" altLang="zh-CN" sz="1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  <a:buSzPct val="100000"/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精密空调</a:t>
            </a:r>
            <a:r>
              <a:rPr lang="en-US" altLang="zh-CN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N+1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冗余配置</a:t>
            </a:r>
            <a:endParaRPr lang="en-US" altLang="zh-CN" sz="10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  <a:buSzPct val="100000"/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独立精密空调间</a:t>
            </a:r>
            <a:endParaRPr lang="zh-CN" altLang="en-US" sz="10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buSzPct val="100000"/>
            </a:pPr>
            <a:endParaRPr lang="en-US" altLang="zh-CN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Rounded Rectangle 4"/>
          <p:cNvSpPr/>
          <p:nvPr/>
        </p:nvSpPr>
        <p:spPr>
          <a:xfrm>
            <a:off x="2936230" y="3713412"/>
            <a:ext cx="1905000" cy="2088000"/>
          </a:xfrm>
          <a:prstGeom prst="roundRect">
            <a:avLst>
              <a:gd name="adj" fmla="val 5186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144B9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7" name="Rounded Rectangle 5"/>
          <p:cNvSpPr/>
          <p:nvPr/>
        </p:nvSpPr>
        <p:spPr>
          <a:xfrm>
            <a:off x="2911037" y="1485358"/>
            <a:ext cx="1905000" cy="2088000"/>
          </a:xfrm>
          <a:prstGeom prst="roundRect">
            <a:avLst>
              <a:gd name="adj" fmla="val 5186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144B9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8" name="Rounded Rectangle 7"/>
          <p:cNvSpPr/>
          <p:nvPr/>
        </p:nvSpPr>
        <p:spPr>
          <a:xfrm>
            <a:off x="9529806" y="1489222"/>
            <a:ext cx="1905000" cy="2088000"/>
          </a:xfrm>
          <a:prstGeom prst="roundRect">
            <a:avLst>
              <a:gd name="adj" fmla="val 5186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4B9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9" name="Text Box 10"/>
          <p:cNvSpPr txBox="1">
            <a:spLocks noChangeArrowheads="1"/>
          </p:cNvSpPr>
          <p:nvPr/>
        </p:nvSpPr>
        <p:spPr bwMode="auto">
          <a:xfrm>
            <a:off x="9529804" y="2343129"/>
            <a:ext cx="1897668" cy="57708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algn="ctr" defTabSz="1088390"/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</a:rPr>
              <a:t>UPS</a:t>
            </a:r>
            <a:endParaRPr lang="en-US" altLang="zh-CN" sz="1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Open Sans" pitchFamily="34" charset="0"/>
            </a:endParaRPr>
          </a:p>
          <a:p>
            <a:pPr algn="ctr" defTabSz="1088390"/>
            <a:endParaRPr lang="en-US" altLang="zh-CN" sz="1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Open Sans" pitchFamily="34" charset="0"/>
            </a:endParaRPr>
          </a:p>
          <a:p>
            <a:pPr algn="ctr" defTabSz="1088390"/>
            <a:r>
              <a:rPr lang="en-US" altLang="zh-CN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</a:rPr>
              <a:t>N+1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</a:rPr>
              <a:t>冗余配置</a:t>
            </a:r>
            <a:endParaRPr lang="en-US" altLang="zh-CN" sz="10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Open Sans" pitchFamily="34" charset="0"/>
            </a:endParaRPr>
          </a:p>
        </p:txBody>
      </p:sp>
      <p:sp>
        <p:nvSpPr>
          <p:cNvPr id="60" name="Text Box 10"/>
          <p:cNvSpPr txBox="1">
            <a:spLocks noChangeArrowheads="1"/>
          </p:cNvSpPr>
          <p:nvPr/>
        </p:nvSpPr>
        <p:spPr bwMode="auto">
          <a:xfrm>
            <a:off x="839074" y="4619714"/>
            <a:ext cx="1879807" cy="57708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algn="ctr" defTabSz="1088390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模块</a:t>
            </a:r>
            <a:endParaRPr lang="en-US" altLang="zh-CN" sz="1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defTabSz="1088390"/>
            <a:endParaRPr lang="en-US" altLang="zh-CN" sz="1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defTabSz="1088390"/>
            <a:r>
              <a:rPr lang="en-US" altLang="zh-CN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个机房模块</a:t>
            </a:r>
            <a:endParaRPr lang="en-US" altLang="zh-CN" sz="10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Rounded Rectangle 2"/>
          <p:cNvSpPr/>
          <p:nvPr/>
        </p:nvSpPr>
        <p:spPr>
          <a:xfrm>
            <a:off x="795729" y="1473946"/>
            <a:ext cx="1902041" cy="2099413"/>
          </a:xfrm>
          <a:prstGeom prst="roundRect">
            <a:avLst>
              <a:gd name="adj" fmla="val 5186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>
              <a:solidFill>
                <a:srgbClr val="144B9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>
          <a:blip r:embed="rId1" cstate="email">
            <a:biLevel thresh="25000"/>
          </a:blip>
          <a:stretch>
            <a:fillRect/>
          </a:stretch>
        </p:blipFill>
        <p:spPr>
          <a:xfrm>
            <a:off x="10240589" y="1758463"/>
            <a:ext cx="477863" cy="512230"/>
          </a:xfrm>
          <a:prstGeom prst="rect">
            <a:avLst/>
          </a:prstGeom>
          <a:ln>
            <a:noFill/>
          </a:ln>
        </p:spPr>
      </p:pic>
      <p:sp>
        <p:nvSpPr>
          <p:cNvPr id="68" name="Text Box 10"/>
          <p:cNvSpPr txBox="1">
            <a:spLocks noChangeArrowheads="1"/>
          </p:cNvSpPr>
          <p:nvPr/>
        </p:nvSpPr>
        <p:spPr bwMode="auto">
          <a:xfrm>
            <a:off x="2911037" y="2307881"/>
            <a:ext cx="1905000" cy="11772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algn="ctr" defTabSz="1088390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等级</a:t>
            </a:r>
            <a:endParaRPr lang="en-US" altLang="zh-CN" sz="1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defTabSz="1088390"/>
            <a:endParaRPr lang="en-US" altLang="zh-CN" sz="1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defTabSz="1088390">
              <a:lnSpc>
                <a:spcPct val="15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</a:rPr>
              <a:t>抗震设防烈度：</a:t>
            </a:r>
            <a:r>
              <a:rPr lang="en-US" altLang="zh-CN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</a:rPr>
              <a:t>7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</a:rPr>
              <a:t>度</a:t>
            </a:r>
            <a:endParaRPr lang="zh-CN" altLang="en-US" sz="10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Open Sans" pitchFamily="34" charset="0"/>
            </a:endParaRPr>
          </a:p>
          <a:p>
            <a:pPr algn="ctr" defTabSz="1088390">
              <a:lnSpc>
                <a:spcPct val="15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</a:rPr>
              <a:t>耐火等级：二级</a:t>
            </a:r>
            <a:endParaRPr lang="en-US" altLang="zh-CN" sz="10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Open Sans" pitchFamily="34" charset="0"/>
            </a:endParaRPr>
          </a:p>
          <a:p>
            <a:pPr algn="ctr" defTabSz="1088390">
              <a:lnSpc>
                <a:spcPct val="15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</a:rPr>
              <a:t>防水等级：一级</a:t>
            </a:r>
            <a:endParaRPr lang="en-US" altLang="zh-CN" sz="10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Open Sans" pitchFamily="34" charset="0"/>
            </a:endParaRP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2" cstate="email">
            <a:biLevel thresh="25000"/>
          </a:blip>
          <a:stretch>
            <a:fillRect/>
          </a:stretch>
        </p:blipFill>
        <p:spPr>
          <a:xfrm>
            <a:off x="8176847" y="3945864"/>
            <a:ext cx="521453" cy="521453"/>
          </a:xfrm>
          <a:prstGeom prst="rect">
            <a:avLst/>
          </a:prstGeom>
          <a:ln>
            <a:noFill/>
          </a:ln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3" cstate="email">
            <a:biLevel thresh="25000"/>
          </a:blip>
          <a:stretch>
            <a:fillRect/>
          </a:stretch>
        </p:blipFill>
        <p:spPr>
          <a:xfrm>
            <a:off x="10213943" y="3987890"/>
            <a:ext cx="477503" cy="477503"/>
          </a:xfrm>
          <a:prstGeom prst="rect">
            <a:avLst/>
          </a:prstGeom>
          <a:ln>
            <a:noFill/>
          </a:ln>
        </p:spPr>
      </p:pic>
      <p:sp>
        <p:nvSpPr>
          <p:cNvPr id="37" name="矩形 36"/>
          <p:cNvSpPr/>
          <p:nvPr/>
        </p:nvSpPr>
        <p:spPr>
          <a:xfrm>
            <a:off x="589015" y="248435"/>
            <a:ext cx="5574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主要参数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2431" y="4018061"/>
            <a:ext cx="457199" cy="45719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614" y="1756481"/>
            <a:ext cx="447767" cy="445251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13" y="3926291"/>
            <a:ext cx="602571" cy="602571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712" y="1756481"/>
            <a:ext cx="533817" cy="53381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31" y="1779221"/>
            <a:ext cx="492369" cy="492369"/>
          </a:xfrm>
          <a:prstGeom prst="rect">
            <a:avLst/>
          </a:prstGeom>
        </p:spPr>
      </p:pic>
      <p:pic>
        <p:nvPicPr>
          <p:cNvPr id="4" name="Picture 2" descr="G:\极云天下\logo\极云 (1)png.jpg极云 (1)png"/>
          <p:cNvPicPr>
            <a:picLocks noChangeAspect="1" noChangeArrowheads="1"/>
          </p:cNvPicPr>
          <p:nvPr/>
        </p:nvPicPr>
        <p:blipFill rotWithShape="1">
          <a:blip r:embed="rId9"/>
          <a:srcRect/>
          <a:stretch>
            <a:fillRect/>
          </a:stretch>
        </p:blipFill>
        <p:spPr bwMode="auto">
          <a:xfrm>
            <a:off x="9077513" y="248100"/>
            <a:ext cx="1163086" cy="31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/>
          <p:cNvSpPr/>
          <p:nvPr/>
        </p:nvSpPr>
        <p:spPr>
          <a:xfrm>
            <a:off x="1915702" y="4779538"/>
            <a:ext cx="3566282" cy="141577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144B9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charset="-122"/>
              </a:rPr>
              <a:t>标准机柜</a:t>
            </a:r>
            <a:endParaRPr lang="en-US" altLang="zh-CN" sz="1600" b="1" dirty="0">
              <a:solidFill>
                <a:srgbClr val="144B93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charset="-122"/>
            </a:endParaRPr>
          </a:p>
          <a:p>
            <a:endParaRPr lang="en-US" altLang="zh-CN" sz="1400" dirty="0">
              <a:solidFill>
                <a:srgbClr val="144B93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144B9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charset="-122"/>
              </a:rPr>
              <a:t>500R+</a:t>
            </a:r>
            <a:endParaRPr lang="en-US" altLang="zh-CN" sz="1400" dirty="0">
              <a:solidFill>
                <a:srgbClr val="144B93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144B9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charset="-122"/>
              </a:rPr>
              <a:t>600mm*1200mm*2000mm(42U)</a:t>
            </a:r>
            <a:endParaRPr lang="en-US" altLang="zh-CN" sz="1400" dirty="0">
              <a:solidFill>
                <a:srgbClr val="144B93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144B93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5299836" y="4779538"/>
            <a:ext cx="2308645" cy="138499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zh-CN" altLang="en-US" sz="1400" b="1" dirty="0">
                <a:solidFill>
                  <a:srgbClr val="144B9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charset="-122"/>
              </a:rPr>
              <a:t>机柜电力</a:t>
            </a:r>
            <a:endParaRPr lang="en-US" altLang="zh-CN" sz="1400" b="1" dirty="0">
              <a:solidFill>
                <a:srgbClr val="144B93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charset="-122"/>
            </a:endParaRPr>
          </a:p>
          <a:p>
            <a:endParaRPr lang="en-US" altLang="zh-CN" sz="1400" dirty="0">
              <a:solidFill>
                <a:srgbClr val="144B93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144B9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charset="-122"/>
              </a:rPr>
              <a:t>10A~16A</a:t>
            </a:r>
            <a:endParaRPr lang="en-US" altLang="zh-CN" sz="1400" dirty="0">
              <a:solidFill>
                <a:srgbClr val="144B93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144B9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charset="-122"/>
              </a:rPr>
              <a:t>PDU(</a:t>
            </a:r>
            <a:r>
              <a:rPr lang="pt-BR" altLang="zh-CN" sz="1400" dirty="0">
                <a:solidFill>
                  <a:srgbClr val="144B9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charset="-122"/>
              </a:rPr>
              <a:t>14</a:t>
            </a:r>
            <a:r>
              <a:rPr lang="en-US" altLang="zh-CN" sz="1400" dirty="0">
                <a:solidFill>
                  <a:srgbClr val="144B9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charset="-122"/>
              </a:rPr>
              <a:t>*</a:t>
            </a:r>
            <a:r>
              <a:rPr lang="pt-BR" altLang="zh-CN" sz="1400" dirty="0">
                <a:solidFill>
                  <a:srgbClr val="144B9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charset="-122"/>
              </a:rPr>
              <a:t>10A+2</a:t>
            </a:r>
            <a:r>
              <a:rPr lang="en-US" altLang="zh-CN" sz="1400" dirty="0">
                <a:solidFill>
                  <a:srgbClr val="144B9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charset="-122"/>
              </a:rPr>
              <a:t>*</a:t>
            </a:r>
            <a:r>
              <a:rPr lang="pt-BR" altLang="zh-CN" sz="1400" dirty="0">
                <a:solidFill>
                  <a:srgbClr val="144B9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charset="-122"/>
              </a:rPr>
              <a:t>16A</a:t>
            </a:r>
            <a:r>
              <a:rPr lang="en-US" altLang="zh-CN" sz="1400" dirty="0">
                <a:solidFill>
                  <a:srgbClr val="144B9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charset="-122"/>
              </a:rPr>
              <a:t>)*</a:t>
            </a:r>
            <a:r>
              <a:rPr lang="pt-BR" altLang="zh-CN" sz="1400" dirty="0">
                <a:solidFill>
                  <a:srgbClr val="144B9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charset="-122"/>
              </a:rPr>
              <a:t>2 </a:t>
            </a:r>
            <a:endParaRPr lang="pt-BR" altLang="zh-CN" sz="1400" dirty="0">
              <a:solidFill>
                <a:srgbClr val="144B93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144B93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8630743" y="4770006"/>
            <a:ext cx="2627642" cy="116955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zh-CN" altLang="en-US" sz="1400" b="1" dirty="0">
                <a:solidFill>
                  <a:srgbClr val="144B9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charset="-122"/>
              </a:rPr>
              <a:t>机房模块</a:t>
            </a:r>
            <a:endParaRPr lang="en-US" altLang="zh-CN" sz="1400" b="1" dirty="0">
              <a:solidFill>
                <a:srgbClr val="144B93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charset="-122"/>
            </a:endParaRPr>
          </a:p>
          <a:p>
            <a:endParaRPr lang="en-US" altLang="zh-CN" sz="1400" dirty="0">
              <a:solidFill>
                <a:srgbClr val="144B93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144B9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charset="-122"/>
              </a:rPr>
              <a:t>5</a:t>
            </a:r>
            <a:r>
              <a:rPr lang="zh-CN" altLang="en-US" sz="1400" dirty="0">
                <a:solidFill>
                  <a:srgbClr val="144B9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charset="-122"/>
              </a:rPr>
              <a:t>个机房模块间</a:t>
            </a:r>
            <a:endParaRPr lang="en-US" altLang="zh-CN" sz="1400" dirty="0">
              <a:solidFill>
                <a:srgbClr val="144B93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144B9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charset="-122"/>
              </a:rPr>
              <a:t>可根据客户需求定制和扩展</a:t>
            </a:r>
            <a:endParaRPr lang="zh-CN" altLang="en-US" sz="1400" dirty="0">
              <a:solidFill>
                <a:srgbClr val="144B93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89015" y="248435"/>
            <a:ext cx="5574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灵活可扩展的的机架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b="16237"/>
          <a:stretch>
            <a:fillRect/>
          </a:stretch>
        </p:blipFill>
        <p:spPr>
          <a:xfrm>
            <a:off x="0" y="1096233"/>
            <a:ext cx="12227954" cy="2853197"/>
          </a:xfrm>
          <a:prstGeom prst="rect">
            <a:avLst/>
          </a:prstGeom>
        </p:spPr>
      </p:pic>
      <p:sp>
        <p:nvSpPr>
          <p:cNvPr id="56" name="iśļíḑè"/>
          <p:cNvSpPr/>
          <p:nvPr/>
        </p:nvSpPr>
        <p:spPr>
          <a:xfrm>
            <a:off x="78" y="1096233"/>
            <a:ext cx="12217766" cy="2817884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9000"/>
                  <a:lumOff val="1000"/>
                  <a:alpha val="32000"/>
                </a:schemeClr>
              </a:gs>
              <a:gs pos="93000">
                <a:srgbClr val="1C1C1C">
                  <a:tint val="44500"/>
                  <a:satMod val="160000"/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3" name="î$ļíḋè"/>
          <p:cNvSpPr/>
          <p:nvPr/>
        </p:nvSpPr>
        <p:spPr>
          <a:xfrm>
            <a:off x="2009221" y="3286368"/>
            <a:ext cx="1356901" cy="1356901"/>
          </a:xfrm>
          <a:prstGeom prst="diamond">
            <a:avLst/>
          </a:prstGeom>
          <a:solidFill>
            <a:srgbClr val="114ED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zh-CN" altLang="en-US" sz="20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6" name="î$ļíḋè"/>
          <p:cNvSpPr/>
          <p:nvPr/>
        </p:nvSpPr>
        <p:spPr>
          <a:xfrm>
            <a:off x="5304050" y="3286368"/>
            <a:ext cx="1356901" cy="1356901"/>
          </a:xfrm>
          <a:prstGeom prst="diamond">
            <a:avLst/>
          </a:prstGeom>
          <a:solidFill>
            <a:srgbClr val="10182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zh-CN" altLang="en-US" sz="20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9" name="î$ļíḋè"/>
          <p:cNvSpPr/>
          <p:nvPr/>
        </p:nvSpPr>
        <p:spPr>
          <a:xfrm>
            <a:off x="8742895" y="3286368"/>
            <a:ext cx="1356901" cy="1356901"/>
          </a:xfrm>
          <a:prstGeom prst="diamond">
            <a:avLst/>
          </a:prstGeom>
          <a:solidFill>
            <a:srgbClr val="96B3A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zh-CN" altLang="en-US" sz="20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816" y="3710328"/>
            <a:ext cx="579367" cy="5793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147" y="3592706"/>
            <a:ext cx="733884" cy="73388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255" y="3605515"/>
            <a:ext cx="684180" cy="684180"/>
          </a:xfrm>
          <a:prstGeom prst="rect">
            <a:avLst/>
          </a:prstGeom>
        </p:spPr>
      </p:pic>
      <p:pic>
        <p:nvPicPr>
          <p:cNvPr id="3" name="Picture 2" descr="G:\极云天下\logo\极云 (1)png.jpg极云 (1)png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 bwMode="auto">
          <a:xfrm>
            <a:off x="9079022" y="247981"/>
            <a:ext cx="1163086" cy="31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0" y="1454631"/>
            <a:ext cx="12256477" cy="44186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15" name="矩形 14"/>
          <p:cNvSpPr/>
          <p:nvPr/>
        </p:nvSpPr>
        <p:spPr>
          <a:xfrm>
            <a:off x="419390" y="226508"/>
            <a:ext cx="5574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优质的电力保障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8216392" y="1942148"/>
            <a:ext cx="11886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A/B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路列头柜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0549633" y="1951627"/>
            <a:ext cx="12923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机柜</a:t>
            </a:r>
            <a:endParaRPr lang="en-US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2" name="TextBox 18"/>
          <p:cNvSpPr txBox="1"/>
          <p:nvPr/>
        </p:nvSpPr>
        <p:spPr>
          <a:xfrm>
            <a:off x="887043" y="3608730"/>
            <a:ext cx="13080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双路</a:t>
            </a:r>
            <a:r>
              <a:rPr lang="en-US" altLang="zh-CN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10KV</a:t>
            </a:r>
            <a:endParaRPr lang="en-US" altLang="zh-CN" sz="1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832568" y="3535272"/>
            <a:ext cx="111873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N+1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冗余配置</a:t>
            </a:r>
            <a:endParaRPr lang="en-US" altLang="zh-CN" sz="1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5814725" y="5111191"/>
            <a:ext cx="1275356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机房满载</a:t>
            </a:r>
            <a:r>
              <a:rPr lang="en-US" altLang="zh-CN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15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</a:t>
            </a:r>
            <a:endParaRPr lang="en-US" altLang="zh-CN" sz="1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5" name="TextBox 11"/>
          <p:cNvSpPr txBox="1"/>
          <p:nvPr/>
        </p:nvSpPr>
        <p:spPr>
          <a:xfrm>
            <a:off x="2983232" y="5090485"/>
            <a:ext cx="19579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满载</a:t>
            </a:r>
            <a:r>
              <a:rPr lang="en-US" altLang="zh-CN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小时油箱</a:t>
            </a:r>
            <a:endParaRPr lang="en-US" altLang="zh-CN" sz="1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签订第三方优先供油协议</a:t>
            </a:r>
            <a:endParaRPr lang="en-US" altLang="zh-CN" sz="1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10" y="2338779"/>
            <a:ext cx="450947" cy="450947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09" y="3001870"/>
            <a:ext cx="450947" cy="450947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>
          <a:xfrm>
            <a:off x="2157407" y="2389525"/>
            <a:ext cx="1154252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图片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22" y="3030107"/>
            <a:ext cx="451579" cy="451579"/>
          </a:xfrm>
          <a:prstGeom prst="rect">
            <a:avLst/>
          </a:prstGeom>
        </p:spPr>
      </p:pic>
      <p:cxnSp>
        <p:nvCxnSpPr>
          <p:cNvPr id="57" name="直接连接符 56"/>
          <p:cNvCxnSpPr/>
          <p:nvPr/>
        </p:nvCxnSpPr>
        <p:spPr>
          <a:xfrm>
            <a:off x="2157407" y="3376795"/>
            <a:ext cx="1154252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图片 57"/>
          <p:cNvPicPr>
            <a:picLocks noChangeAspect="1"/>
          </p:cNvPicPr>
          <p:nvPr/>
        </p:nvPicPr>
        <p:blipFill>
          <a:blip r:embed="rId3" cstate="email">
            <a:biLevel thresh="25000"/>
          </a:blip>
          <a:stretch>
            <a:fillRect/>
          </a:stretch>
        </p:blipFill>
        <p:spPr>
          <a:xfrm>
            <a:off x="3768436" y="4702986"/>
            <a:ext cx="387499" cy="387499"/>
          </a:xfrm>
          <a:prstGeom prst="rect">
            <a:avLst/>
          </a:prstGeom>
          <a:ln>
            <a:noFill/>
          </a:ln>
        </p:spPr>
      </p:pic>
      <p:sp>
        <p:nvSpPr>
          <p:cNvPr id="19" name="矩形 18"/>
          <p:cNvSpPr/>
          <p:nvPr/>
        </p:nvSpPr>
        <p:spPr>
          <a:xfrm>
            <a:off x="3376249" y="1908940"/>
            <a:ext cx="1125415" cy="2032748"/>
          </a:xfrm>
          <a:prstGeom prst="rect">
            <a:avLst/>
          </a:prstGeom>
          <a:noFill/>
          <a:ln w="12700" cap="flat" cmpd="sng" algn="ctr">
            <a:solidFill>
              <a:schemeClr val="bg1"/>
            </a:solidFill>
            <a:prstDash val="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9" name="图片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711" y="2348850"/>
            <a:ext cx="451579" cy="451579"/>
          </a:xfrm>
          <a:prstGeom prst="rect">
            <a:avLst/>
          </a:prstGeom>
        </p:spPr>
      </p:pic>
      <p:cxnSp>
        <p:nvCxnSpPr>
          <p:cNvPr id="21" name="直接连接符 20"/>
          <p:cNvCxnSpPr>
            <a:stCxn id="19" idx="2"/>
          </p:cNvCxnSpPr>
          <p:nvPr/>
        </p:nvCxnSpPr>
        <p:spPr>
          <a:xfrm flipH="1">
            <a:off x="3938956" y="3941688"/>
            <a:ext cx="1" cy="452112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62"/>
          <p:cNvSpPr/>
          <p:nvPr/>
        </p:nvSpPr>
        <p:spPr>
          <a:xfrm>
            <a:off x="955377" y="1903390"/>
            <a:ext cx="1125415" cy="2032748"/>
          </a:xfrm>
          <a:prstGeom prst="rect">
            <a:avLst/>
          </a:prstGeom>
          <a:noFill/>
          <a:ln w="12700" cap="flat" cmpd="sng" algn="ctr">
            <a:solidFill>
              <a:schemeClr val="bg1"/>
            </a:solidFill>
            <a:prstDash val="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矩形 65"/>
          <p:cNvSpPr/>
          <p:nvPr/>
        </p:nvSpPr>
        <p:spPr>
          <a:xfrm>
            <a:off x="5779557" y="1897865"/>
            <a:ext cx="1125415" cy="2032748"/>
          </a:xfrm>
          <a:prstGeom prst="rect">
            <a:avLst/>
          </a:prstGeom>
          <a:noFill/>
          <a:ln w="12700" cap="flat" cmpd="sng" algn="ctr">
            <a:solidFill>
              <a:schemeClr val="bg1"/>
            </a:solidFill>
            <a:prstDash val="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9" name="矩形 78"/>
          <p:cNvSpPr/>
          <p:nvPr/>
        </p:nvSpPr>
        <p:spPr>
          <a:xfrm>
            <a:off x="8235876" y="1897865"/>
            <a:ext cx="1125415" cy="2032748"/>
          </a:xfrm>
          <a:prstGeom prst="rect">
            <a:avLst/>
          </a:prstGeom>
          <a:noFill/>
          <a:ln w="12700" cap="flat" cmpd="sng" algn="ctr">
            <a:solidFill>
              <a:schemeClr val="bg1"/>
            </a:solidFill>
            <a:prstDash val="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0" name="图片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024" y="2620415"/>
            <a:ext cx="591522" cy="591522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708" y="2340056"/>
            <a:ext cx="448394" cy="44839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794" y="2975802"/>
            <a:ext cx="448394" cy="448394"/>
          </a:xfrm>
          <a:prstGeom prst="rect">
            <a:avLst/>
          </a:prstGeom>
        </p:spPr>
      </p:pic>
      <p:pic>
        <p:nvPicPr>
          <p:cNvPr id="90" name="图片 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358" y="4570969"/>
            <a:ext cx="676764" cy="676764"/>
          </a:xfrm>
          <a:prstGeom prst="rect">
            <a:avLst/>
          </a:prstGeom>
        </p:spPr>
      </p:pic>
      <p:cxnSp>
        <p:nvCxnSpPr>
          <p:cNvPr id="100" name="直接连接符 99"/>
          <p:cNvCxnSpPr/>
          <p:nvPr/>
        </p:nvCxnSpPr>
        <p:spPr>
          <a:xfrm>
            <a:off x="4569739" y="2394099"/>
            <a:ext cx="1154252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连接符 100"/>
          <p:cNvCxnSpPr/>
          <p:nvPr/>
        </p:nvCxnSpPr>
        <p:spPr>
          <a:xfrm>
            <a:off x="4569739" y="3381369"/>
            <a:ext cx="1154252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/>
          <p:cNvCxnSpPr/>
          <p:nvPr/>
        </p:nvCxnSpPr>
        <p:spPr>
          <a:xfrm>
            <a:off x="6999347" y="2386381"/>
            <a:ext cx="1154252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连接符 102"/>
          <p:cNvCxnSpPr/>
          <p:nvPr/>
        </p:nvCxnSpPr>
        <p:spPr>
          <a:xfrm>
            <a:off x="6999347" y="3373651"/>
            <a:ext cx="1154252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连接符 104"/>
          <p:cNvCxnSpPr/>
          <p:nvPr/>
        </p:nvCxnSpPr>
        <p:spPr>
          <a:xfrm>
            <a:off x="9446540" y="3368126"/>
            <a:ext cx="1154252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矩形 105"/>
          <p:cNvSpPr/>
          <p:nvPr/>
        </p:nvSpPr>
        <p:spPr>
          <a:xfrm>
            <a:off x="10637440" y="1908939"/>
            <a:ext cx="1125415" cy="1972887"/>
          </a:xfrm>
          <a:prstGeom prst="rect">
            <a:avLst/>
          </a:prstGeom>
          <a:noFill/>
          <a:ln w="12700" cap="flat" cmpd="sng" algn="ctr">
            <a:solidFill>
              <a:schemeClr val="bg1"/>
            </a:solidFill>
            <a:prstDash val="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7" name="文本框 106"/>
          <p:cNvSpPr txBox="1"/>
          <p:nvPr/>
        </p:nvSpPr>
        <p:spPr>
          <a:xfrm>
            <a:off x="5764792" y="1947156"/>
            <a:ext cx="11886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UPS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3333783" y="1942414"/>
            <a:ext cx="11886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市电容量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9" name="矩形 108"/>
          <p:cNvSpPr/>
          <p:nvPr/>
        </p:nvSpPr>
        <p:spPr>
          <a:xfrm>
            <a:off x="3313805" y="3579049"/>
            <a:ext cx="1276311" cy="2755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5000KVA+2500KVA</a:t>
            </a:r>
            <a:endParaRPr lang="en-US" altLang="zh-CN" sz="9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0" name="文本框 109"/>
          <p:cNvSpPr txBox="1"/>
          <p:nvPr/>
        </p:nvSpPr>
        <p:spPr>
          <a:xfrm>
            <a:off x="909592" y="1941882"/>
            <a:ext cx="11886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市电电源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1" name="文本框 110"/>
          <p:cNvSpPr txBox="1"/>
          <p:nvPr/>
        </p:nvSpPr>
        <p:spPr>
          <a:xfrm>
            <a:off x="3357637" y="4399682"/>
            <a:ext cx="11886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柴发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2" name="文本框 111"/>
          <p:cNvSpPr txBox="1"/>
          <p:nvPr/>
        </p:nvSpPr>
        <p:spPr>
          <a:xfrm>
            <a:off x="5747939" y="4412925"/>
            <a:ext cx="11886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蓄电池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15" name="直接连接符 114"/>
          <p:cNvCxnSpPr/>
          <p:nvPr/>
        </p:nvCxnSpPr>
        <p:spPr>
          <a:xfrm flipH="1">
            <a:off x="6335904" y="3963053"/>
            <a:ext cx="1" cy="452112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接连接符 103"/>
          <p:cNvCxnSpPr/>
          <p:nvPr/>
        </p:nvCxnSpPr>
        <p:spPr>
          <a:xfrm>
            <a:off x="9446540" y="2380856"/>
            <a:ext cx="1154252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组合 120"/>
          <p:cNvGrpSpPr/>
          <p:nvPr/>
        </p:nvGrpSpPr>
        <p:grpSpPr>
          <a:xfrm>
            <a:off x="8650533" y="2348850"/>
            <a:ext cx="287120" cy="395725"/>
            <a:chOff x="8650533" y="2621411"/>
            <a:chExt cx="287120" cy="395725"/>
          </a:xfrm>
        </p:grpSpPr>
        <p:grpSp>
          <p:nvGrpSpPr>
            <p:cNvPr id="78" name="组合 77"/>
            <p:cNvGrpSpPr/>
            <p:nvPr/>
          </p:nvGrpSpPr>
          <p:grpSpPr>
            <a:xfrm>
              <a:off x="8650533" y="2621411"/>
              <a:ext cx="287120" cy="395725"/>
              <a:chOff x="9062357" y="3158134"/>
              <a:chExt cx="406176" cy="491222"/>
            </a:xfrm>
          </p:grpSpPr>
          <p:sp>
            <p:nvSpPr>
              <p:cNvPr id="69" name="矩形 68"/>
              <p:cNvSpPr/>
              <p:nvPr/>
            </p:nvSpPr>
            <p:spPr>
              <a:xfrm>
                <a:off x="9062357" y="3158134"/>
                <a:ext cx="406176" cy="491222"/>
              </a:xfrm>
              <a:prstGeom prst="rect">
                <a:avLst/>
              </a:pr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70" name="矩形 69"/>
              <p:cNvSpPr/>
              <p:nvPr/>
            </p:nvSpPr>
            <p:spPr>
              <a:xfrm>
                <a:off x="9192517" y="3220492"/>
                <a:ext cx="152783" cy="75858"/>
              </a:xfrm>
              <a:prstGeom prst="rect">
                <a:avLst/>
              </a:pr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4" name="直接连接符 73"/>
              <p:cNvCxnSpPr/>
              <p:nvPr/>
            </p:nvCxnSpPr>
            <p:spPr>
              <a:xfrm flipH="1">
                <a:off x="9139406" y="3394413"/>
                <a:ext cx="26033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8" name="直接连接符 117"/>
            <p:cNvCxnSpPr/>
            <p:nvPr/>
          </p:nvCxnSpPr>
          <p:spPr>
            <a:xfrm flipH="1">
              <a:off x="8704998" y="2866600"/>
              <a:ext cx="18402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H="1">
              <a:off x="8707934" y="2931079"/>
              <a:ext cx="18402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组合 121"/>
          <p:cNvGrpSpPr/>
          <p:nvPr/>
        </p:nvGrpSpPr>
        <p:grpSpPr>
          <a:xfrm>
            <a:off x="8648113" y="3028471"/>
            <a:ext cx="287120" cy="395725"/>
            <a:chOff x="8650533" y="2621411"/>
            <a:chExt cx="287120" cy="395725"/>
          </a:xfrm>
        </p:grpSpPr>
        <p:grpSp>
          <p:nvGrpSpPr>
            <p:cNvPr id="123" name="组合 122"/>
            <p:cNvGrpSpPr/>
            <p:nvPr/>
          </p:nvGrpSpPr>
          <p:grpSpPr>
            <a:xfrm>
              <a:off x="8650533" y="2621411"/>
              <a:ext cx="287120" cy="395725"/>
              <a:chOff x="9062357" y="3158134"/>
              <a:chExt cx="406176" cy="491222"/>
            </a:xfrm>
          </p:grpSpPr>
          <p:sp>
            <p:nvSpPr>
              <p:cNvPr id="126" name="矩形 125"/>
              <p:cNvSpPr/>
              <p:nvPr/>
            </p:nvSpPr>
            <p:spPr>
              <a:xfrm>
                <a:off x="9062357" y="3158134"/>
                <a:ext cx="406176" cy="491222"/>
              </a:xfrm>
              <a:prstGeom prst="rect">
                <a:avLst/>
              </a:pr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27" name="矩形 126"/>
              <p:cNvSpPr/>
              <p:nvPr/>
            </p:nvSpPr>
            <p:spPr>
              <a:xfrm>
                <a:off x="9192517" y="3209578"/>
                <a:ext cx="152783" cy="75858"/>
              </a:xfrm>
              <a:prstGeom prst="rect">
                <a:avLst/>
              </a:pr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128" name="直接连接符 127"/>
              <p:cNvCxnSpPr/>
              <p:nvPr/>
            </p:nvCxnSpPr>
            <p:spPr>
              <a:xfrm flipH="1">
                <a:off x="9139406" y="3394413"/>
                <a:ext cx="26033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4" name="直接连接符 123"/>
            <p:cNvCxnSpPr/>
            <p:nvPr/>
          </p:nvCxnSpPr>
          <p:spPr>
            <a:xfrm flipH="1">
              <a:off x="8704998" y="2866600"/>
              <a:ext cx="18402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>
            <a:xfrm flipH="1">
              <a:off x="8707934" y="2922287"/>
              <a:ext cx="18402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G:\极云天下\logo\极云 (1)png.jpg极云 (1)png"/>
          <p:cNvPicPr>
            <a:picLocks noChangeAspect="1" noChangeArrowheads="1"/>
          </p:cNvPicPr>
          <p:nvPr/>
        </p:nvPicPr>
        <p:blipFill rotWithShape="1">
          <a:blip r:embed="rId7"/>
          <a:srcRect/>
          <a:stretch>
            <a:fillRect/>
          </a:stretch>
        </p:blipFill>
        <p:spPr bwMode="auto">
          <a:xfrm>
            <a:off x="9013014" y="245601"/>
            <a:ext cx="1163086" cy="31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7376746" y="1518008"/>
            <a:ext cx="4815254" cy="41002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6" name="矩形 5"/>
          <p:cNvSpPr/>
          <p:nvPr/>
        </p:nvSpPr>
        <p:spPr>
          <a:xfrm>
            <a:off x="0" y="1518009"/>
            <a:ext cx="7376746" cy="41002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16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89015" y="248435"/>
            <a:ext cx="5574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先进的制冷系统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857397" y="2149182"/>
            <a:ext cx="18165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4195">
              <a:lnSpc>
                <a:spcPct val="150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</a:rPr>
              <a:t>风冷型机房专用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Open Sans" pitchFamily="34" charset="0"/>
            </a:endParaRPr>
          </a:p>
          <a:p>
            <a:pPr defTabSz="544195">
              <a:lnSpc>
                <a:spcPct val="150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</a:rPr>
              <a:t>精密空调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Open Sans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194688" y="3070499"/>
            <a:ext cx="39973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精密空调</a:t>
            </a:r>
            <a:r>
              <a:rPr kumimoji="1"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N+1</a:t>
            </a:r>
            <a:r>
              <a:rPr kumimoji="1"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冗余配置</a:t>
            </a:r>
            <a:endParaRPr kumimoji="1" lang="en-US" altLang="zh-CN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独立精密空调间</a:t>
            </a:r>
            <a:endParaRPr kumimoji="1" lang="en-US" altLang="zh-CN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温度：</a:t>
            </a:r>
            <a:r>
              <a:rPr kumimoji="1"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18℃-27℃</a:t>
            </a:r>
            <a:endParaRPr kumimoji="1" lang="en-US" altLang="zh-CN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湿度：</a:t>
            </a:r>
            <a:r>
              <a:rPr kumimoji="1"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35%-70%</a:t>
            </a:r>
            <a:endParaRPr kumimoji="1" lang="en-US" altLang="zh-CN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国际先进的封闭式冷通道技术，下送风上回风</a:t>
            </a:r>
            <a:endParaRPr kumimoji="1" lang="en-US" altLang="zh-CN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提高制冷效率，绿色节能</a:t>
            </a:r>
            <a:endParaRPr kumimoji="1" lang="en-US" altLang="zh-CN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email">
            <a:lum bright="70000" contrast="-70000"/>
          </a:blip>
          <a:stretch>
            <a:fillRect/>
          </a:stretch>
        </p:blipFill>
        <p:spPr>
          <a:xfrm>
            <a:off x="8210996" y="2243069"/>
            <a:ext cx="493086" cy="5508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92370" y="2302304"/>
            <a:ext cx="3320659" cy="232244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4" r="8021"/>
          <a:stretch>
            <a:fillRect/>
          </a:stretch>
        </p:blipFill>
        <p:spPr>
          <a:xfrm>
            <a:off x="3808690" y="2291982"/>
            <a:ext cx="3314700" cy="2322449"/>
          </a:xfrm>
          <a:prstGeom prst="rect">
            <a:avLst/>
          </a:prstGeom>
        </p:spPr>
      </p:pic>
      <p:pic>
        <p:nvPicPr>
          <p:cNvPr id="4" name="Picture 2" descr="G:\极云天下\logo\极云 (1)png.jpg极云 (1)pn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 bwMode="auto">
          <a:xfrm>
            <a:off x="9046888" y="248155"/>
            <a:ext cx="1163086" cy="31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GUIDESSETTING" val="{&quot;Id&quot;:&quot;GuidesStyle_Normal&quot;,&quot;Name&quot;:&quot;正常&quot;,&quot;HeaderHeight&quot;:15.0,&quot;FooterHeight&quot;:9.0,&quot;SideMargin&quot;:5.5,&quot;TopMargin&quot;:0.0,&quot;BottomMargin&quot;:0.0,&quot;IntervalMargin&quot;:1.5}"/>
  <p:tag name="ISLIDE.THEME" val="6547e9b5-b9b7-4ce0-9406-ceef8d25762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主题5">
  <a:themeElements>
    <a:clrScheme name="自定义 53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8B9E5"/>
      </a:accent1>
      <a:accent2>
        <a:srgbClr val="146D90"/>
      </a:accent2>
      <a:accent3>
        <a:srgbClr val="0B9981"/>
      </a:accent3>
      <a:accent4>
        <a:srgbClr val="008A9F"/>
      </a:accent4>
      <a:accent5>
        <a:srgbClr val="14438A"/>
      </a:accent5>
      <a:accent6>
        <a:srgbClr val="116584"/>
      </a:accent6>
      <a:hlink>
        <a:srgbClr val="86BC25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l="-7566" r="-7506"/>
          </a:stretch>
        </a:blipFill>
        <a:ln w="12700" cap="flat" cmpd="sng" algn="ctr">
          <a:noFill/>
          <a:prstDash val="solid"/>
          <a:miter lim="800000"/>
        </a:ln>
      </a:spPr>
      <a:bodyPr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1655</Words>
  <Application>WPS 演示</Application>
  <PresentationFormat>宽屏</PresentationFormat>
  <Paragraphs>339</Paragraphs>
  <Slides>14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8" baseType="lpstr">
      <vt:lpstr>Arial</vt:lpstr>
      <vt:lpstr>宋体</vt:lpstr>
      <vt:lpstr>Wingdings</vt:lpstr>
      <vt:lpstr>Impact</vt:lpstr>
      <vt:lpstr>微软雅黑 Light</vt:lpstr>
      <vt:lpstr>微软雅黑</vt:lpstr>
      <vt:lpstr>Open Sans</vt:lpstr>
      <vt:lpstr>Segoe Print</vt:lpstr>
      <vt:lpstr>Times New Roman</vt:lpstr>
      <vt:lpstr>黑体</vt:lpstr>
      <vt:lpstr>方正兰亭黑_GBK</vt:lpstr>
      <vt:lpstr>Arial Unicode MS</vt:lpstr>
      <vt:lpstr>Calibri</vt:lpstr>
      <vt:lpstr>主题5</vt:lpstr>
      <vt:lpstr>云锦天府-棕树805机房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iSlide</Company>
  <LinksUpToDate>false</LinksUpToDate>
  <SharedDoc>false</SharedDoc>
  <HyperlinksChanged>false</HyperlinksChanged>
  <AppVersion>14.0000</AppVersion>
  <Manager>iSlide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keywords>www.51pptmoban.com</cp:keywords>
  <cp:lastModifiedBy>文档存本地丢失不负责</cp:lastModifiedBy>
  <cp:revision>353</cp:revision>
  <cp:lastPrinted>2017-12-11T16:00:00Z</cp:lastPrinted>
  <dcterms:created xsi:type="dcterms:W3CDTF">2017-12-11T16:00:00Z</dcterms:created>
  <dcterms:modified xsi:type="dcterms:W3CDTF">2022-03-24T02:03:55Z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ICV">
    <vt:lpwstr>04CAED685A5E48C1B5BE438AF22E843D</vt:lpwstr>
  </property>
  <property fmtid="{D5CDD505-2E9C-101B-9397-08002B2CF9AE}" pid="4" name="KSOProductBuildVer">
    <vt:lpwstr>2052-11.1.0.11365</vt:lpwstr>
  </property>
</Properties>
</file>